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3"/>
  </p:notesMasterIdLst>
  <p:sldIdLst>
    <p:sldId id="266" r:id="rId5"/>
    <p:sldId id="308" r:id="rId6"/>
    <p:sldId id="309" r:id="rId7"/>
    <p:sldId id="315" r:id="rId8"/>
    <p:sldId id="316" r:id="rId9"/>
    <p:sldId id="311" r:id="rId10"/>
    <p:sldId id="317" r:id="rId11"/>
    <p:sldId id="31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286" autoAdjust="0"/>
  </p:normalViewPr>
  <p:slideViewPr>
    <p:cSldViewPr snapToGrid="0">
      <p:cViewPr varScale="1">
        <p:scale>
          <a:sx n="70" d="100"/>
          <a:sy n="70" d="100"/>
        </p:scale>
        <p:origin x="116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A66772-F185-4D58-B8BB-E9370D7A7A2B}"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0FC4FFE-8987-4A26-B7F4-8A516F18ADAE}">
      <dgm:prSet custT="1"/>
      <dgm:spPr/>
      <dgm:t>
        <a:bodyPr/>
        <a:lstStyle/>
        <a:p>
          <a:pPr>
            <a:lnSpc>
              <a:spcPct val="100000"/>
            </a:lnSpc>
            <a:defRPr cap="all"/>
          </a:pPr>
          <a:r>
            <a:rPr lang="en-US" sz="1600" b="1" dirty="0"/>
            <a:t>Electrical energy</a:t>
          </a:r>
        </a:p>
        <a:p>
          <a:pPr>
            <a:lnSpc>
              <a:spcPct val="100000"/>
            </a:lnSpc>
          </a:pPr>
          <a:r>
            <a:rPr lang="en-US" sz="1600" dirty="0"/>
            <a:t>The ability of Electricity to do work. </a:t>
          </a:r>
        </a:p>
      </dgm:t>
    </dgm:pt>
    <dgm:pt modelId="{CAD7EF86-FB23-41F6-BF42-040B36DEFDB1}" type="parTrans" cxnId="{C7AD8469-3C68-4AF9-AB82-79B0043AA120}">
      <dgm:prSet/>
      <dgm:spPr/>
      <dgm:t>
        <a:bodyPr/>
        <a:lstStyle/>
        <a:p>
          <a:endParaRPr lang="en-US"/>
        </a:p>
      </dgm:t>
    </dgm:pt>
    <dgm:pt modelId="{5B62599A-5C9B-48E7-896E-EA782AC60C8B}" type="sibTrans" cxnId="{C7AD8469-3C68-4AF9-AB82-79B0043AA120}">
      <dgm:prSet/>
      <dgm:spPr/>
      <dgm:t>
        <a:bodyPr/>
        <a:lstStyle/>
        <a:p>
          <a:endParaRPr lang="en-US"/>
        </a:p>
      </dgm:t>
    </dgm:pt>
    <dgm:pt modelId="{49225C73-1633-42F1-AB3B-7CB183E5F8B8}">
      <dgm:prSet custT="1"/>
      <dgm:spPr/>
      <dgm:t>
        <a:bodyPr/>
        <a:lstStyle/>
        <a:p>
          <a:pPr>
            <a:lnSpc>
              <a:spcPct val="100000"/>
            </a:lnSpc>
            <a:defRPr cap="all"/>
          </a:pPr>
          <a:r>
            <a:rPr lang="en-US" sz="1600" b="1" dirty="0"/>
            <a:t>Mechanical Energy</a:t>
          </a:r>
        </a:p>
        <a:p>
          <a:pPr>
            <a:lnSpc>
              <a:spcPct val="100000"/>
            </a:lnSpc>
          </a:pPr>
          <a:r>
            <a:rPr lang="en-US" sz="1600" dirty="0"/>
            <a:t>The energy an object has while it’s moving</a:t>
          </a:r>
        </a:p>
      </dgm:t>
    </dgm:pt>
    <dgm:pt modelId="{1A0E2090-1D4F-438A-8766-B6030CE01ADD}" type="parTrans" cxnId="{A9154303-8225-4248-91DC-1B0156A35F07}">
      <dgm:prSet/>
      <dgm:spPr/>
      <dgm:t>
        <a:bodyPr/>
        <a:lstStyle/>
        <a:p>
          <a:endParaRPr lang="en-US"/>
        </a:p>
      </dgm:t>
    </dgm:pt>
    <dgm:pt modelId="{9646853A-8964-4519-A5B1-0B7D18B2983D}" type="sibTrans" cxnId="{A9154303-8225-4248-91DC-1B0156A35F07}">
      <dgm:prSet/>
      <dgm:spPr/>
      <dgm:t>
        <a:bodyPr/>
        <a:lstStyle/>
        <a:p>
          <a:endParaRPr lang="en-US"/>
        </a:p>
      </dgm:t>
    </dgm:pt>
    <dgm:pt modelId="{1C383F32-22E8-4F62-A3E0-BDC3D5F48992}">
      <dgm:prSet custT="1"/>
      <dgm:spPr/>
      <dgm:t>
        <a:bodyPr/>
        <a:lstStyle/>
        <a:p>
          <a:pPr>
            <a:lnSpc>
              <a:spcPct val="100000"/>
            </a:lnSpc>
            <a:defRPr cap="all"/>
          </a:pPr>
          <a:r>
            <a:rPr lang="en-US" sz="1600" b="1" dirty="0"/>
            <a:t>Friction</a:t>
          </a:r>
        </a:p>
        <a:p>
          <a:pPr>
            <a:lnSpc>
              <a:spcPct val="100000"/>
            </a:lnSpc>
          </a:pPr>
          <a:r>
            <a:rPr lang="en-US" sz="1600" dirty="0"/>
            <a:t>A force that can slow down or stop slipping and sliding when two surfaces rub against each other. </a:t>
          </a:r>
        </a:p>
      </dgm:t>
    </dgm:pt>
    <dgm:pt modelId="{A7920A2F-3244-4159-AF04-6A1D38B7B317}" type="parTrans" cxnId="{C4CCE57E-E871-46D6-BAD5-880252C95D22}">
      <dgm:prSet/>
      <dgm:spPr/>
      <dgm:t>
        <a:bodyPr/>
        <a:lstStyle/>
        <a:p>
          <a:endParaRPr lang="en-US"/>
        </a:p>
      </dgm:t>
    </dgm:pt>
    <dgm:pt modelId="{8500F72A-2C6D-4FDF-9C1D-CA691380EB0B}" type="sibTrans" cxnId="{C4CCE57E-E871-46D6-BAD5-880252C95D22}">
      <dgm:prSet/>
      <dgm:spPr/>
      <dgm:t>
        <a:bodyPr/>
        <a:lstStyle/>
        <a:p>
          <a:endParaRPr lang="en-US"/>
        </a:p>
      </dgm:t>
    </dgm:pt>
    <dgm:pt modelId="{B6056BFB-47D7-4C5F-BA11-2CB63C56A52D}" type="pres">
      <dgm:prSet presAssocID="{01A66772-F185-4D58-B8BB-E9370D7A7A2B}" presName="root" presStyleCnt="0">
        <dgm:presLayoutVars>
          <dgm:dir/>
          <dgm:resizeHandles val="exact"/>
        </dgm:presLayoutVars>
      </dgm:prSet>
      <dgm:spPr/>
    </dgm:pt>
    <dgm:pt modelId="{311B26C8-22B1-4363-B621-DD56FB7418C8}" type="pres">
      <dgm:prSet presAssocID="{40FC4FFE-8987-4A26-B7F4-8A516F18ADAE}" presName="compNode" presStyleCnt="0"/>
      <dgm:spPr/>
    </dgm:pt>
    <dgm:pt modelId="{A201D7A7-914C-4D24-8B82-EE40155AB0BE}" type="pres">
      <dgm:prSet presAssocID="{40FC4FFE-8987-4A26-B7F4-8A516F18ADAE}" presName="iconBgRect" presStyleLbl="bgShp" presStyleIdx="0" presStyleCnt="3"/>
      <dgm:spPr>
        <a:prstGeom prst="ellipse">
          <a:avLst/>
        </a:prstGeom>
      </dgm:spPr>
    </dgm:pt>
    <dgm:pt modelId="{8FA2F131-CD01-4CBD-B7A5-1B9B5E7F0402}" type="pres">
      <dgm:prSet presAssocID="{40FC4FFE-8987-4A26-B7F4-8A516F18ADA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High voltage"/>
        </a:ext>
      </dgm:extLst>
    </dgm:pt>
    <dgm:pt modelId="{F755F00C-B2DB-4097-B4BC-8F1BACC938B7}" type="pres">
      <dgm:prSet presAssocID="{40FC4FFE-8987-4A26-B7F4-8A516F18ADAE}" presName="spaceRect" presStyleCnt="0"/>
      <dgm:spPr/>
    </dgm:pt>
    <dgm:pt modelId="{08F4E96D-0DB6-4476-8C51-7CC7EC2F227B}" type="pres">
      <dgm:prSet presAssocID="{40FC4FFE-8987-4A26-B7F4-8A516F18ADAE}" presName="textRect" presStyleLbl="revTx" presStyleIdx="0" presStyleCnt="3">
        <dgm:presLayoutVars>
          <dgm:chMax val="1"/>
          <dgm:chPref val="1"/>
        </dgm:presLayoutVars>
      </dgm:prSet>
      <dgm:spPr/>
    </dgm:pt>
    <dgm:pt modelId="{5AB3C10D-885E-4522-AB39-7ED4318D191A}" type="pres">
      <dgm:prSet presAssocID="{5B62599A-5C9B-48E7-896E-EA782AC60C8B}" presName="sibTrans" presStyleCnt="0"/>
      <dgm:spPr/>
    </dgm:pt>
    <dgm:pt modelId="{2F278BF9-E1B2-4A1C-B065-C19A7B904219}" type="pres">
      <dgm:prSet presAssocID="{49225C73-1633-42F1-AB3B-7CB183E5F8B8}" presName="compNode" presStyleCnt="0"/>
      <dgm:spPr/>
    </dgm:pt>
    <dgm:pt modelId="{543C18BC-1989-44B2-9862-C670C61D3452}" type="pres">
      <dgm:prSet presAssocID="{49225C73-1633-42F1-AB3B-7CB183E5F8B8}" presName="iconBgRect" presStyleLbl="bgShp" presStyleIdx="1" presStyleCnt="3"/>
      <dgm:spPr>
        <a:prstGeom prst="ellipse">
          <a:avLst/>
        </a:prstGeom>
      </dgm:spPr>
    </dgm:pt>
    <dgm:pt modelId="{E94F35BC-9C76-400A-BBCA-0032259E2E5A}" type="pres">
      <dgm:prSet presAssocID="{49225C73-1633-42F1-AB3B-7CB183E5F8B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ingle gear"/>
        </a:ext>
      </dgm:extLst>
    </dgm:pt>
    <dgm:pt modelId="{503A6D04-9ADD-43CC-9847-497CD48F2D11}" type="pres">
      <dgm:prSet presAssocID="{49225C73-1633-42F1-AB3B-7CB183E5F8B8}" presName="spaceRect" presStyleCnt="0"/>
      <dgm:spPr/>
    </dgm:pt>
    <dgm:pt modelId="{20363298-B2A6-463D-A7BE-F9F67404E389}" type="pres">
      <dgm:prSet presAssocID="{49225C73-1633-42F1-AB3B-7CB183E5F8B8}" presName="textRect" presStyleLbl="revTx" presStyleIdx="1" presStyleCnt="3">
        <dgm:presLayoutVars>
          <dgm:chMax val="1"/>
          <dgm:chPref val="1"/>
        </dgm:presLayoutVars>
      </dgm:prSet>
      <dgm:spPr/>
    </dgm:pt>
    <dgm:pt modelId="{A47947BB-708D-4F7E-B072-3C2E42B34B24}" type="pres">
      <dgm:prSet presAssocID="{9646853A-8964-4519-A5B1-0B7D18B2983D}" presName="sibTrans" presStyleCnt="0"/>
      <dgm:spPr/>
    </dgm:pt>
    <dgm:pt modelId="{BDCD0AC9-D564-4025-AD8A-36664A6CBE31}" type="pres">
      <dgm:prSet presAssocID="{1C383F32-22E8-4F62-A3E0-BDC3D5F48992}" presName="compNode" presStyleCnt="0"/>
      <dgm:spPr/>
    </dgm:pt>
    <dgm:pt modelId="{5BDDFF18-9AEC-4E5E-B9AA-33D86F01A63E}" type="pres">
      <dgm:prSet presAssocID="{1C383F32-22E8-4F62-A3E0-BDC3D5F48992}" presName="iconBgRect" presStyleLbl="bgShp" presStyleIdx="2" presStyleCnt="3"/>
      <dgm:spPr>
        <a:prstGeom prst="ellipse">
          <a:avLst/>
        </a:prstGeom>
      </dgm:spPr>
    </dgm:pt>
    <dgm:pt modelId="{F09AEBFF-D2D3-4FFF-AD65-C3CEAEEB10F2}" type="pres">
      <dgm:prSet presAssocID="{1C383F32-22E8-4F62-A3E0-BDC3D5F4899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Transfer"/>
        </a:ext>
      </dgm:extLst>
    </dgm:pt>
    <dgm:pt modelId="{F2EBFBCF-0520-415A-A886-3C4F90D208EF}" type="pres">
      <dgm:prSet presAssocID="{1C383F32-22E8-4F62-A3E0-BDC3D5F48992}" presName="spaceRect" presStyleCnt="0"/>
      <dgm:spPr/>
    </dgm:pt>
    <dgm:pt modelId="{AB9CAFAA-6939-48A6-A89B-19D1A94B9EA1}" type="pres">
      <dgm:prSet presAssocID="{1C383F32-22E8-4F62-A3E0-BDC3D5F48992}" presName="textRect" presStyleLbl="revTx" presStyleIdx="2" presStyleCnt="3">
        <dgm:presLayoutVars>
          <dgm:chMax val="1"/>
          <dgm:chPref val="1"/>
        </dgm:presLayoutVars>
      </dgm:prSet>
      <dgm:spPr/>
    </dgm:pt>
  </dgm:ptLst>
  <dgm:cxnLst>
    <dgm:cxn modelId="{A9154303-8225-4248-91DC-1B0156A35F07}" srcId="{01A66772-F185-4D58-B8BB-E9370D7A7A2B}" destId="{49225C73-1633-42F1-AB3B-7CB183E5F8B8}" srcOrd="1" destOrd="0" parTransId="{1A0E2090-1D4F-438A-8766-B6030CE01ADD}" sibTransId="{9646853A-8964-4519-A5B1-0B7D18B2983D}"/>
    <dgm:cxn modelId="{BA953D32-2DFF-47FE-AF26-C6B9E63D38DF}" type="presOf" srcId="{49225C73-1633-42F1-AB3B-7CB183E5F8B8}" destId="{20363298-B2A6-463D-A7BE-F9F67404E389}" srcOrd="0" destOrd="0" presId="urn:microsoft.com/office/officeart/2018/5/layout/IconLeafLabelList"/>
    <dgm:cxn modelId="{EC450542-0ED9-4BD6-9E85-5709B80794C5}" type="presOf" srcId="{01A66772-F185-4D58-B8BB-E9370D7A7A2B}" destId="{B6056BFB-47D7-4C5F-BA11-2CB63C56A52D}" srcOrd="0" destOrd="0" presId="urn:microsoft.com/office/officeart/2018/5/layout/IconLeafLabelList"/>
    <dgm:cxn modelId="{C7AD8469-3C68-4AF9-AB82-79B0043AA120}" srcId="{01A66772-F185-4D58-B8BB-E9370D7A7A2B}" destId="{40FC4FFE-8987-4A26-B7F4-8A516F18ADAE}" srcOrd="0" destOrd="0" parTransId="{CAD7EF86-FB23-41F6-BF42-040B36DEFDB1}" sibTransId="{5B62599A-5C9B-48E7-896E-EA782AC60C8B}"/>
    <dgm:cxn modelId="{C4CCE57E-E871-46D6-BAD5-880252C95D22}" srcId="{01A66772-F185-4D58-B8BB-E9370D7A7A2B}" destId="{1C383F32-22E8-4F62-A3E0-BDC3D5F48992}" srcOrd="2" destOrd="0" parTransId="{A7920A2F-3244-4159-AF04-6A1D38B7B317}" sibTransId="{8500F72A-2C6D-4FDF-9C1D-CA691380EB0B}"/>
    <dgm:cxn modelId="{D55FAE9C-CF3C-44F3-9D1E-DE6DF574E6D9}" type="presOf" srcId="{1C383F32-22E8-4F62-A3E0-BDC3D5F48992}" destId="{AB9CAFAA-6939-48A6-A89B-19D1A94B9EA1}" srcOrd="0" destOrd="0" presId="urn:microsoft.com/office/officeart/2018/5/layout/IconLeafLabelList"/>
    <dgm:cxn modelId="{A85983B4-FADF-419C-BC71-B5F0871C3055}" type="presOf" srcId="{40FC4FFE-8987-4A26-B7F4-8A516F18ADAE}" destId="{08F4E96D-0DB6-4476-8C51-7CC7EC2F227B}" srcOrd="0" destOrd="0" presId="urn:microsoft.com/office/officeart/2018/5/layout/IconLeafLabelList"/>
    <dgm:cxn modelId="{A3E74EE8-8900-4EBD-8983-3BF0AFD6DCC7}" type="presParOf" srcId="{B6056BFB-47D7-4C5F-BA11-2CB63C56A52D}" destId="{311B26C8-22B1-4363-B621-DD56FB7418C8}" srcOrd="0" destOrd="0" presId="urn:microsoft.com/office/officeart/2018/5/layout/IconLeafLabelList"/>
    <dgm:cxn modelId="{044EA9E0-B51B-492A-BE32-015CEAD0BAC9}" type="presParOf" srcId="{311B26C8-22B1-4363-B621-DD56FB7418C8}" destId="{A201D7A7-914C-4D24-8B82-EE40155AB0BE}" srcOrd="0" destOrd="0" presId="urn:microsoft.com/office/officeart/2018/5/layout/IconLeafLabelList"/>
    <dgm:cxn modelId="{08373EC6-14CB-429D-9495-F32683B931D7}" type="presParOf" srcId="{311B26C8-22B1-4363-B621-DD56FB7418C8}" destId="{8FA2F131-CD01-4CBD-B7A5-1B9B5E7F0402}" srcOrd="1" destOrd="0" presId="urn:microsoft.com/office/officeart/2018/5/layout/IconLeafLabelList"/>
    <dgm:cxn modelId="{9AB500F0-62A2-4E73-B4F4-5056804C8D6A}" type="presParOf" srcId="{311B26C8-22B1-4363-B621-DD56FB7418C8}" destId="{F755F00C-B2DB-4097-B4BC-8F1BACC938B7}" srcOrd="2" destOrd="0" presId="urn:microsoft.com/office/officeart/2018/5/layout/IconLeafLabelList"/>
    <dgm:cxn modelId="{676606A7-6564-4CEB-ACE0-4FF9A3A04E67}" type="presParOf" srcId="{311B26C8-22B1-4363-B621-DD56FB7418C8}" destId="{08F4E96D-0DB6-4476-8C51-7CC7EC2F227B}" srcOrd="3" destOrd="0" presId="urn:microsoft.com/office/officeart/2018/5/layout/IconLeafLabelList"/>
    <dgm:cxn modelId="{EAE0F94A-A454-4049-84F7-9EC90E847A03}" type="presParOf" srcId="{B6056BFB-47D7-4C5F-BA11-2CB63C56A52D}" destId="{5AB3C10D-885E-4522-AB39-7ED4318D191A}" srcOrd="1" destOrd="0" presId="urn:microsoft.com/office/officeart/2018/5/layout/IconLeafLabelList"/>
    <dgm:cxn modelId="{B0B5B21A-5ADD-4500-9A67-9B26AF543EBA}" type="presParOf" srcId="{B6056BFB-47D7-4C5F-BA11-2CB63C56A52D}" destId="{2F278BF9-E1B2-4A1C-B065-C19A7B904219}" srcOrd="2" destOrd="0" presId="urn:microsoft.com/office/officeart/2018/5/layout/IconLeafLabelList"/>
    <dgm:cxn modelId="{11FEAF2C-54F7-4E9C-A1D6-5FA0BF7F3665}" type="presParOf" srcId="{2F278BF9-E1B2-4A1C-B065-C19A7B904219}" destId="{543C18BC-1989-44B2-9862-C670C61D3452}" srcOrd="0" destOrd="0" presId="urn:microsoft.com/office/officeart/2018/5/layout/IconLeafLabelList"/>
    <dgm:cxn modelId="{92C17ECB-A80D-4A0E-95CF-40A53D32275F}" type="presParOf" srcId="{2F278BF9-E1B2-4A1C-B065-C19A7B904219}" destId="{E94F35BC-9C76-400A-BBCA-0032259E2E5A}" srcOrd="1" destOrd="0" presId="urn:microsoft.com/office/officeart/2018/5/layout/IconLeafLabelList"/>
    <dgm:cxn modelId="{54E5AE33-4BE6-44E7-871B-1103A0BA7A56}" type="presParOf" srcId="{2F278BF9-E1B2-4A1C-B065-C19A7B904219}" destId="{503A6D04-9ADD-43CC-9847-497CD48F2D11}" srcOrd="2" destOrd="0" presId="urn:microsoft.com/office/officeart/2018/5/layout/IconLeafLabelList"/>
    <dgm:cxn modelId="{3575FCA0-4FCE-460A-8D84-2C767D311A20}" type="presParOf" srcId="{2F278BF9-E1B2-4A1C-B065-C19A7B904219}" destId="{20363298-B2A6-463D-A7BE-F9F67404E389}" srcOrd="3" destOrd="0" presId="urn:microsoft.com/office/officeart/2018/5/layout/IconLeafLabelList"/>
    <dgm:cxn modelId="{4FD22448-C17B-4C43-BAB3-A0B7AA9BCE0D}" type="presParOf" srcId="{B6056BFB-47D7-4C5F-BA11-2CB63C56A52D}" destId="{A47947BB-708D-4F7E-B072-3C2E42B34B24}" srcOrd="3" destOrd="0" presId="urn:microsoft.com/office/officeart/2018/5/layout/IconLeafLabelList"/>
    <dgm:cxn modelId="{75E30F4F-0E76-457B-9D4F-CDE27C2F7F77}" type="presParOf" srcId="{B6056BFB-47D7-4C5F-BA11-2CB63C56A52D}" destId="{BDCD0AC9-D564-4025-AD8A-36664A6CBE31}" srcOrd="4" destOrd="0" presId="urn:microsoft.com/office/officeart/2018/5/layout/IconLeafLabelList"/>
    <dgm:cxn modelId="{C6A367E7-6A7C-42CB-94E4-8EA78AEF87BF}" type="presParOf" srcId="{BDCD0AC9-D564-4025-AD8A-36664A6CBE31}" destId="{5BDDFF18-9AEC-4E5E-B9AA-33D86F01A63E}" srcOrd="0" destOrd="0" presId="urn:microsoft.com/office/officeart/2018/5/layout/IconLeafLabelList"/>
    <dgm:cxn modelId="{B180CBEB-FA9F-4E52-8CA3-A65CB80BB91B}" type="presParOf" srcId="{BDCD0AC9-D564-4025-AD8A-36664A6CBE31}" destId="{F09AEBFF-D2D3-4FFF-AD65-C3CEAEEB10F2}" srcOrd="1" destOrd="0" presId="urn:microsoft.com/office/officeart/2018/5/layout/IconLeafLabelList"/>
    <dgm:cxn modelId="{170B020E-1E19-4EB4-A72C-4FCF01A7DD7E}" type="presParOf" srcId="{BDCD0AC9-D564-4025-AD8A-36664A6CBE31}" destId="{F2EBFBCF-0520-415A-A886-3C4F90D208EF}" srcOrd="2" destOrd="0" presId="urn:microsoft.com/office/officeart/2018/5/layout/IconLeafLabelList"/>
    <dgm:cxn modelId="{CADD8F7D-722C-42A0-AF21-39A3559F8D7B}" type="presParOf" srcId="{BDCD0AC9-D564-4025-AD8A-36664A6CBE31}" destId="{AB9CAFAA-6939-48A6-A89B-19D1A94B9EA1}"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1D7A7-914C-4D24-8B82-EE40155AB0BE}">
      <dsp:nvSpPr>
        <dsp:cNvPr id="0" name=""/>
        <dsp:cNvSpPr/>
      </dsp:nvSpPr>
      <dsp:spPr>
        <a:xfrm>
          <a:off x="616949" y="194289"/>
          <a:ext cx="1818562" cy="181856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A2F131-CD01-4CBD-B7A5-1B9B5E7F0402}">
      <dsp:nvSpPr>
        <dsp:cNvPr id="0" name=""/>
        <dsp:cNvSpPr/>
      </dsp:nvSpPr>
      <dsp:spPr>
        <a:xfrm>
          <a:off x="1004512" y="581852"/>
          <a:ext cx="1043437" cy="1043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8F4E96D-0DB6-4476-8C51-7CC7EC2F227B}">
      <dsp:nvSpPr>
        <dsp:cNvPr id="0" name=""/>
        <dsp:cNvSpPr/>
      </dsp:nvSpPr>
      <dsp:spPr>
        <a:xfrm>
          <a:off x="35606" y="2579290"/>
          <a:ext cx="2981250" cy="101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b="1" kern="1200" dirty="0"/>
            <a:t>Electrical energy</a:t>
          </a:r>
        </a:p>
        <a:p>
          <a:pPr marL="0" lvl="0" indent="0" algn="ctr" defTabSz="711200">
            <a:lnSpc>
              <a:spcPct val="100000"/>
            </a:lnSpc>
            <a:spcBef>
              <a:spcPct val="0"/>
            </a:spcBef>
            <a:spcAft>
              <a:spcPct val="35000"/>
            </a:spcAft>
            <a:buNone/>
          </a:pPr>
          <a:r>
            <a:rPr lang="en-US" sz="1600" kern="1200" dirty="0"/>
            <a:t>The ability of Electricity to do work. </a:t>
          </a:r>
        </a:p>
      </dsp:txBody>
      <dsp:txXfrm>
        <a:off x="35606" y="2579290"/>
        <a:ext cx="2981250" cy="1012500"/>
      </dsp:txXfrm>
    </dsp:sp>
    <dsp:sp modelId="{543C18BC-1989-44B2-9862-C670C61D3452}">
      <dsp:nvSpPr>
        <dsp:cNvPr id="0" name=""/>
        <dsp:cNvSpPr/>
      </dsp:nvSpPr>
      <dsp:spPr>
        <a:xfrm>
          <a:off x="4119918" y="194289"/>
          <a:ext cx="1818562" cy="181856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4F35BC-9C76-400A-BBCA-0032259E2E5A}">
      <dsp:nvSpPr>
        <dsp:cNvPr id="0" name=""/>
        <dsp:cNvSpPr/>
      </dsp:nvSpPr>
      <dsp:spPr>
        <a:xfrm>
          <a:off x="4507481" y="581852"/>
          <a:ext cx="1043437" cy="1043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363298-B2A6-463D-A7BE-F9F67404E389}">
      <dsp:nvSpPr>
        <dsp:cNvPr id="0" name=""/>
        <dsp:cNvSpPr/>
      </dsp:nvSpPr>
      <dsp:spPr>
        <a:xfrm>
          <a:off x="3538574" y="2579290"/>
          <a:ext cx="2981250" cy="101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b="1" kern="1200" dirty="0"/>
            <a:t>Mechanical Energy</a:t>
          </a:r>
        </a:p>
        <a:p>
          <a:pPr marL="0" lvl="0" indent="0" algn="ctr" defTabSz="711200">
            <a:lnSpc>
              <a:spcPct val="100000"/>
            </a:lnSpc>
            <a:spcBef>
              <a:spcPct val="0"/>
            </a:spcBef>
            <a:spcAft>
              <a:spcPct val="35000"/>
            </a:spcAft>
            <a:buNone/>
          </a:pPr>
          <a:r>
            <a:rPr lang="en-US" sz="1600" kern="1200" dirty="0"/>
            <a:t>The energy an object has while it’s moving</a:t>
          </a:r>
        </a:p>
      </dsp:txBody>
      <dsp:txXfrm>
        <a:off x="3538574" y="2579290"/>
        <a:ext cx="2981250" cy="1012500"/>
      </dsp:txXfrm>
    </dsp:sp>
    <dsp:sp modelId="{5BDDFF18-9AEC-4E5E-B9AA-33D86F01A63E}">
      <dsp:nvSpPr>
        <dsp:cNvPr id="0" name=""/>
        <dsp:cNvSpPr/>
      </dsp:nvSpPr>
      <dsp:spPr>
        <a:xfrm>
          <a:off x="7622887" y="194289"/>
          <a:ext cx="1818562" cy="181856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9AEBFF-D2D3-4FFF-AD65-C3CEAEEB10F2}">
      <dsp:nvSpPr>
        <dsp:cNvPr id="0" name=""/>
        <dsp:cNvSpPr/>
      </dsp:nvSpPr>
      <dsp:spPr>
        <a:xfrm>
          <a:off x="8010450" y="581852"/>
          <a:ext cx="1043437" cy="10434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9CAFAA-6939-48A6-A89B-19D1A94B9EA1}">
      <dsp:nvSpPr>
        <dsp:cNvPr id="0" name=""/>
        <dsp:cNvSpPr/>
      </dsp:nvSpPr>
      <dsp:spPr>
        <a:xfrm>
          <a:off x="7041543" y="2579290"/>
          <a:ext cx="2981250" cy="101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b="1" kern="1200" dirty="0"/>
            <a:t>Friction</a:t>
          </a:r>
        </a:p>
        <a:p>
          <a:pPr marL="0" lvl="0" indent="0" algn="ctr" defTabSz="711200">
            <a:lnSpc>
              <a:spcPct val="100000"/>
            </a:lnSpc>
            <a:spcBef>
              <a:spcPct val="0"/>
            </a:spcBef>
            <a:spcAft>
              <a:spcPct val="35000"/>
            </a:spcAft>
            <a:buNone/>
          </a:pPr>
          <a:r>
            <a:rPr lang="en-US" sz="1600" kern="1200" dirty="0"/>
            <a:t>A force that can slow down or stop slipping and sliding when two surfaces rub against each other. </a:t>
          </a:r>
        </a:p>
      </dsp:txBody>
      <dsp:txXfrm>
        <a:off x="7041543" y="2579290"/>
        <a:ext cx="2981250" cy="101250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B6815-C4C3-466D-9AEE-E80F255ACF7D}" type="datetimeFigureOut">
              <a:rPr lang="en-US" smtClean="0"/>
              <a:t>11/28/2021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F6D571-7AA8-4D26-8ACD-38E6E75A8BB3}" type="slidenum">
              <a:rPr lang="en-US" smtClean="0"/>
              <a:t>‹#›</a:t>
            </a:fld>
            <a:endParaRPr lang="en-US"/>
          </a:p>
        </p:txBody>
      </p:sp>
    </p:spTree>
    <p:extLst>
      <p:ext uri="{BB962C8B-B14F-4D97-AF65-F5344CB8AC3E}">
        <p14:creationId xmlns:p14="http://schemas.microsoft.com/office/powerpoint/2010/main" val="3954321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connect the concepts from the questions to the concepts, you want to state this:</a:t>
            </a:r>
          </a:p>
          <a:p>
            <a:r>
              <a:rPr lang="en-US" dirty="0"/>
              <a:t>The motor converts electrical energy from the battery pack to mechanical energy.  This causes the two shafts to spin, which in turn causes the robot’s legs to rotate.  </a:t>
            </a:r>
          </a:p>
          <a:p>
            <a:endParaRPr lang="en-US" dirty="0"/>
          </a:p>
          <a:p>
            <a:r>
              <a:rPr lang="en-US" dirty="0"/>
              <a:t>The motor is actually two pieces:  the yellow part is a gearbox; the black and silver part is the motor itself.  The gears convert the fast, weak motion of the motor into the slower, stronger motion of the shaft.  That’s what made the robot walk.  </a:t>
            </a:r>
          </a:p>
        </p:txBody>
      </p:sp>
      <p:sp>
        <p:nvSpPr>
          <p:cNvPr id="4" name="Slide Number Placeholder 3"/>
          <p:cNvSpPr>
            <a:spLocks noGrp="1"/>
          </p:cNvSpPr>
          <p:nvPr>
            <p:ph type="sldNum" sz="quarter" idx="5"/>
          </p:nvPr>
        </p:nvSpPr>
        <p:spPr/>
        <p:txBody>
          <a:bodyPr/>
          <a:lstStyle/>
          <a:p>
            <a:fld id="{84F6D571-7AA8-4D26-8ACD-38E6E75A8BB3}" type="slidenum">
              <a:rPr lang="en-US" smtClean="0"/>
              <a:t>3</a:t>
            </a:fld>
            <a:endParaRPr lang="en-US"/>
          </a:p>
        </p:txBody>
      </p:sp>
    </p:spTree>
    <p:extLst>
      <p:ext uri="{BB962C8B-B14F-4D97-AF65-F5344CB8AC3E}">
        <p14:creationId xmlns:p14="http://schemas.microsoft.com/office/powerpoint/2010/main" val="364819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connect the concepts from the questions to the concepts, you want to state this:</a:t>
            </a:r>
          </a:p>
          <a:p>
            <a:r>
              <a:rPr lang="en-US" dirty="0"/>
              <a:t>After the first question, tell them that each leg is made up of two pieces that pivot around a brad.  That is an example of linkage, or a system of bars that move around a fixed point.  The linkage helps to transform motion.  The round and round motion of the cranks becomes the up and down motion of the feet.  </a:t>
            </a:r>
          </a:p>
          <a:p>
            <a:endParaRPr lang="en-US" dirty="0"/>
          </a:p>
          <a:p>
            <a:r>
              <a:rPr lang="en-US" dirty="0"/>
              <a:t>Other examples are:</a:t>
            </a:r>
          </a:p>
          <a:p>
            <a:r>
              <a:rPr lang="en-US" dirty="0"/>
              <a:t>Scissors, windshield wipers, door hinges, cars / wheels, </a:t>
            </a:r>
          </a:p>
        </p:txBody>
      </p:sp>
      <p:sp>
        <p:nvSpPr>
          <p:cNvPr id="4" name="Slide Number Placeholder 3"/>
          <p:cNvSpPr>
            <a:spLocks noGrp="1"/>
          </p:cNvSpPr>
          <p:nvPr>
            <p:ph type="sldNum" sz="quarter" idx="5"/>
          </p:nvPr>
        </p:nvSpPr>
        <p:spPr/>
        <p:txBody>
          <a:bodyPr/>
          <a:lstStyle/>
          <a:p>
            <a:fld id="{84F6D571-7AA8-4D26-8ACD-38E6E75A8BB3}" type="slidenum">
              <a:rPr lang="en-US" smtClean="0"/>
              <a:t>4</a:t>
            </a:fld>
            <a:endParaRPr lang="en-US"/>
          </a:p>
        </p:txBody>
      </p:sp>
    </p:spTree>
    <p:extLst>
      <p:ext uri="{BB962C8B-B14F-4D97-AF65-F5344CB8AC3E}">
        <p14:creationId xmlns:p14="http://schemas.microsoft.com/office/powerpoint/2010/main" val="533251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11/28/2021</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87293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11/28/2021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r>
              <a:rPr lang="en-US" dirty="0"/>
              <a:t>It girls foundation</a:t>
            </a:r>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pic>
        <p:nvPicPr>
          <p:cNvPr id="5" name="Picture 4" descr="A picture containing logo&#10;&#10;Description automatically generated">
            <a:extLst>
              <a:ext uri="{FF2B5EF4-FFF2-40B4-BE49-F238E27FC236}">
                <a16:creationId xmlns:a16="http://schemas.microsoft.com/office/drawing/2014/main" id="{5A06FF8A-7717-4CA2-9ABD-AB3D486F91BF}"/>
              </a:ext>
            </a:extLst>
          </p:cNvPr>
          <p:cNvPicPr>
            <a:picLocks noChangeAspect="1"/>
          </p:cNvPicPr>
          <p:nvPr userDrawn="1"/>
        </p:nvPicPr>
        <p:blipFill>
          <a:blip r:embed="rId2"/>
          <a:stretch>
            <a:fillRect/>
          </a:stretch>
        </p:blipFill>
        <p:spPr>
          <a:xfrm>
            <a:off x="1036320" y="5773293"/>
            <a:ext cx="1562091" cy="610874"/>
          </a:xfrm>
          <a:prstGeom prst="rect">
            <a:avLst/>
          </a:prstGeom>
        </p:spPr>
      </p:pic>
    </p:spTree>
    <p:extLst>
      <p:ext uri="{BB962C8B-B14F-4D97-AF65-F5344CB8AC3E}">
        <p14:creationId xmlns:p14="http://schemas.microsoft.com/office/powerpoint/2010/main" val="1238980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11/28/2021</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r>
              <a:rPr lang="en-US" dirty="0"/>
              <a:t>It girls foundation</a:t>
            </a:r>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pic>
        <p:nvPicPr>
          <p:cNvPr id="12" name="Picture 11" descr="A picture containing logo&#10;&#10;Description automatically generated">
            <a:extLst>
              <a:ext uri="{FF2B5EF4-FFF2-40B4-BE49-F238E27FC236}">
                <a16:creationId xmlns:a16="http://schemas.microsoft.com/office/drawing/2014/main" id="{F68D9A19-4FAC-468A-B582-61AC1C43158B}"/>
              </a:ext>
            </a:extLst>
          </p:cNvPr>
          <p:cNvPicPr>
            <a:picLocks noChangeAspect="1"/>
          </p:cNvPicPr>
          <p:nvPr userDrawn="1"/>
        </p:nvPicPr>
        <p:blipFill>
          <a:blip r:embed="rId2"/>
          <a:stretch>
            <a:fillRect/>
          </a:stretch>
        </p:blipFill>
        <p:spPr>
          <a:xfrm>
            <a:off x="1036320" y="5773293"/>
            <a:ext cx="1562091" cy="610874"/>
          </a:xfrm>
          <a:prstGeom prst="rect">
            <a:avLst/>
          </a:prstGeom>
        </p:spPr>
      </p:pic>
    </p:spTree>
    <p:extLst>
      <p:ext uri="{BB962C8B-B14F-4D97-AF65-F5344CB8AC3E}">
        <p14:creationId xmlns:p14="http://schemas.microsoft.com/office/powerpoint/2010/main" val="822331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11/28/2021</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r>
              <a:rPr lang="en-US" dirty="0"/>
              <a:t>It girls foundation</a:t>
            </a:r>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pic>
        <p:nvPicPr>
          <p:cNvPr id="11" name="Picture 10" descr="A picture containing logo&#10;&#10;Description automatically generated">
            <a:extLst>
              <a:ext uri="{FF2B5EF4-FFF2-40B4-BE49-F238E27FC236}">
                <a16:creationId xmlns:a16="http://schemas.microsoft.com/office/drawing/2014/main" id="{61811026-3783-468E-B329-EA1D57F2B62B}"/>
              </a:ext>
            </a:extLst>
          </p:cNvPr>
          <p:cNvPicPr>
            <a:picLocks noChangeAspect="1"/>
          </p:cNvPicPr>
          <p:nvPr userDrawn="1"/>
        </p:nvPicPr>
        <p:blipFill>
          <a:blip r:embed="rId2"/>
          <a:stretch>
            <a:fillRect/>
          </a:stretch>
        </p:blipFill>
        <p:spPr>
          <a:xfrm>
            <a:off x="1036320" y="5773293"/>
            <a:ext cx="1562091" cy="610874"/>
          </a:xfrm>
          <a:prstGeom prst="rect">
            <a:avLst/>
          </a:prstGeom>
        </p:spPr>
      </p:pic>
    </p:spTree>
    <p:extLst>
      <p:ext uri="{BB962C8B-B14F-4D97-AF65-F5344CB8AC3E}">
        <p14:creationId xmlns:p14="http://schemas.microsoft.com/office/powerpoint/2010/main" val="2757611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11/28/2021</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r>
              <a:rPr lang="en-US" dirty="0"/>
              <a:t>It girls foundation</a:t>
            </a:r>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pic>
        <p:nvPicPr>
          <p:cNvPr id="13" name="Picture 12" descr="A picture containing logo&#10;&#10;Description automatically generated">
            <a:extLst>
              <a:ext uri="{FF2B5EF4-FFF2-40B4-BE49-F238E27FC236}">
                <a16:creationId xmlns:a16="http://schemas.microsoft.com/office/drawing/2014/main" id="{EE4DDEC5-4402-47C7-B6E7-9663F7BABD4E}"/>
              </a:ext>
            </a:extLst>
          </p:cNvPr>
          <p:cNvPicPr>
            <a:picLocks noChangeAspect="1"/>
          </p:cNvPicPr>
          <p:nvPr userDrawn="1"/>
        </p:nvPicPr>
        <p:blipFill>
          <a:blip r:embed="rId2"/>
          <a:stretch>
            <a:fillRect/>
          </a:stretch>
        </p:blipFill>
        <p:spPr>
          <a:xfrm>
            <a:off x="1036320" y="5773293"/>
            <a:ext cx="1562091" cy="610874"/>
          </a:xfrm>
          <a:prstGeom prst="rect">
            <a:avLst/>
          </a:prstGeom>
        </p:spPr>
      </p:pic>
    </p:spTree>
    <p:extLst>
      <p:ext uri="{BB962C8B-B14F-4D97-AF65-F5344CB8AC3E}">
        <p14:creationId xmlns:p14="http://schemas.microsoft.com/office/powerpoint/2010/main" val="1802808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11/28/2021</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r>
              <a:rPr lang="en-US" dirty="0"/>
              <a:t>It girls foundation</a:t>
            </a:r>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pic>
        <p:nvPicPr>
          <p:cNvPr id="9" name="Picture 8" descr="A picture containing logo&#10;&#10;Description automatically generated">
            <a:extLst>
              <a:ext uri="{FF2B5EF4-FFF2-40B4-BE49-F238E27FC236}">
                <a16:creationId xmlns:a16="http://schemas.microsoft.com/office/drawing/2014/main" id="{A5885F34-8143-4D50-A78E-57B3254161D0}"/>
              </a:ext>
            </a:extLst>
          </p:cNvPr>
          <p:cNvPicPr>
            <a:picLocks noChangeAspect="1"/>
          </p:cNvPicPr>
          <p:nvPr userDrawn="1"/>
        </p:nvPicPr>
        <p:blipFill>
          <a:blip r:embed="rId2"/>
          <a:stretch>
            <a:fillRect/>
          </a:stretch>
        </p:blipFill>
        <p:spPr>
          <a:xfrm>
            <a:off x="1036320" y="5773293"/>
            <a:ext cx="1562091" cy="610874"/>
          </a:xfrm>
          <a:prstGeom prst="rect">
            <a:avLst/>
          </a:prstGeom>
        </p:spPr>
      </p:pic>
    </p:spTree>
    <p:extLst>
      <p:ext uri="{BB962C8B-B14F-4D97-AF65-F5344CB8AC3E}">
        <p14:creationId xmlns:p14="http://schemas.microsoft.com/office/powerpoint/2010/main" val="2501771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11/28/2021</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r>
              <a:rPr lang="en-US" dirty="0"/>
              <a:t>It girls foundation</a:t>
            </a:r>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pic>
        <p:nvPicPr>
          <p:cNvPr id="6" name="Picture 5" descr="A picture containing logo&#10;&#10;Description automatically generated">
            <a:extLst>
              <a:ext uri="{FF2B5EF4-FFF2-40B4-BE49-F238E27FC236}">
                <a16:creationId xmlns:a16="http://schemas.microsoft.com/office/drawing/2014/main" id="{36E4A07F-42BA-4B0D-80B5-712AC1175BA0}"/>
              </a:ext>
            </a:extLst>
          </p:cNvPr>
          <p:cNvPicPr>
            <a:picLocks noChangeAspect="1"/>
          </p:cNvPicPr>
          <p:nvPr userDrawn="1"/>
        </p:nvPicPr>
        <p:blipFill>
          <a:blip r:embed="rId2"/>
          <a:stretch>
            <a:fillRect/>
          </a:stretch>
        </p:blipFill>
        <p:spPr>
          <a:xfrm>
            <a:off x="1036320" y="5773293"/>
            <a:ext cx="1562091" cy="610874"/>
          </a:xfrm>
          <a:prstGeom prst="rect">
            <a:avLst/>
          </a:prstGeom>
        </p:spPr>
      </p:pic>
    </p:spTree>
    <p:extLst>
      <p:ext uri="{BB962C8B-B14F-4D97-AF65-F5344CB8AC3E}">
        <p14:creationId xmlns:p14="http://schemas.microsoft.com/office/powerpoint/2010/main" val="3150701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2694327"/>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11/28/2021</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r>
              <a:rPr lang="en-US" dirty="0"/>
              <a:t>It girls foundation</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pic>
        <p:nvPicPr>
          <p:cNvPr id="10" name="Picture 9" descr="Text&#10;&#10;Description automatically generated">
            <a:extLst>
              <a:ext uri="{FF2B5EF4-FFF2-40B4-BE49-F238E27FC236}">
                <a16:creationId xmlns:a16="http://schemas.microsoft.com/office/drawing/2014/main" id="{BF9BD7CD-F1D4-4CC8-A94F-F5C2181743FA}"/>
              </a:ext>
            </a:extLst>
          </p:cNvPr>
          <p:cNvPicPr>
            <a:picLocks noChangeAspect="1"/>
          </p:cNvPicPr>
          <p:nvPr userDrawn="1"/>
        </p:nvPicPr>
        <p:blipFill>
          <a:blip r:embed="rId2"/>
          <a:stretch>
            <a:fillRect/>
          </a:stretch>
        </p:blipFill>
        <p:spPr>
          <a:xfrm>
            <a:off x="531222" y="5737377"/>
            <a:ext cx="1695895" cy="662788"/>
          </a:xfrm>
          <a:prstGeom prst="rect">
            <a:avLst/>
          </a:prstGeom>
        </p:spPr>
      </p:pic>
    </p:spTree>
    <p:extLst>
      <p:ext uri="{BB962C8B-B14F-4D97-AF65-F5344CB8AC3E}">
        <p14:creationId xmlns:p14="http://schemas.microsoft.com/office/powerpoint/2010/main" val="801302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80" y="4799362"/>
            <a:ext cx="9135292" cy="743682"/>
          </a:xfrm>
        </p:spPr>
        <p:txBody>
          <a:bodyPr tIns="0" bIns="0" anchor="b">
            <a:noAutofit/>
          </a:bodyPr>
          <a:lstStyle>
            <a:lvl1pPr>
              <a:defRPr sz="3600" b="0">
                <a:solidFill>
                  <a:srgbClr val="FFFFFF"/>
                </a:solidFill>
              </a:defRPr>
            </a:lvl1pPr>
          </a:lstStyle>
          <a:p>
            <a:r>
              <a:rPr lang="en-US" dirty="0"/>
              <a:t>Click to edit Master title style</a:t>
            </a:r>
          </a:p>
        </p:txBody>
      </p:sp>
      <p:sp>
        <p:nvSpPr>
          <p:cNvPr id="4" name="Text Placeholder 3"/>
          <p:cNvSpPr>
            <a:spLocks noGrp="1"/>
          </p:cNvSpPr>
          <p:nvPr>
            <p:ph type="body" sz="half" idx="2"/>
          </p:nvPr>
        </p:nvSpPr>
        <p:spPr>
          <a:xfrm>
            <a:off x="1097279" y="5715000"/>
            <a:ext cx="9134982"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11/28/2021</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r>
              <a:rPr lang="en-US" dirty="0"/>
              <a:t>It girls foundation</a:t>
            </a:r>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pic>
        <p:nvPicPr>
          <p:cNvPr id="10" name="Picture 9" descr="Logo&#10;&#10;Description automatically generated">
            <a:extLst>
              <a:ext uri="{FF2B5EF4-FFF2-40B4-BE49-F238E27FC236}">
                <a16:creationId xmlns:a16="http://schemas.microsoft.com/office/drawing/2014/main" id="{647D73E0-59E6-4ECC-8149-2836699E0EDD}"/>
              </a:ext>
            </a:extLst>
          </p:cNvPr>
          <p:cNvPicPr>
            <a:picLocks noChangeAspect="1"/>
          </p:cNvPicPr>
          <p:nvPr userDrawn="1"/>
        </p:nvPicPr>
        <p:blipFill>
          <a:blip r:embed="rId2"/>
          <a:stretch>
            <a:fillRect/>
          </a:stretch>
        </p:blipFill>
        <p:spPr>
          <a:xfrm>
            <a:off x="10249961" y="4607765"/>
            <a:ext cx="1921164" cy="1484811"/>
          </a:xfrm>
          <a:prstGeom prst="rect">
            <a:avLst/>
          </a:prstGeom>
        </p:spPr>
      </p:pic>
    </p:spTree>
    <p:extLst>
      <p:ext uri="{BB962C8B-B14F-4D97-AF65-F5344CB8AC3E}">
        <p14:creationId xmlns:p14="http://schemas.microsoft.com/office/powerpoint/2010/main" val="2258826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900">
                <a:solidFill>
                  <a:srgbClr val="FFFFFF"/>
                </a:solidFill>
              </a:defRPr>
            </a:lvl1pPr>
          </a:lstStyle>
          <a:p>
            <a:fld id="{62D6E202-B606-4609-B914-27C9371A1F6D}" type="datetime1">
              <a:rPr lang="en-US" smtClean="0"/>
              <a:t>11/28/2021</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9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60147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6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hyperlink" Target="http://learningcommons.ubc.ca/how-to-use-your-brain-when-studying/" TargetMode="External"/><Relationship Id="rId5" Type="http://schemas.openxmlformats.org/officeDocument/2006/relationships/image" Target="../media/image16.jp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F452A527-3631-41ED-858D-3777A7D14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peak Pro"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6730000" y="639097"/>
            <a:ext cx="4813072" cy="3494791"/>
          </a:xfrm>
        </p:spPr>
        <p:txBody>
          <a:bodyPr>
            <a:normAutofit/>
          </a:bodyPr>
          <a:lstStyle/>
          <a:p>
            <a:r>
              <a:rPr lang="en-US" dirty="0"/>
              <a:t>IT Girls</a:t>
            </a:r>
            <a:br>
              <a:rPr lang="en-US" dirty="0"/>
            </a:br>
            <a:r>
              <a:rPr lang="en-US" sz="6000" dirty="0"/>
              <a:t>Robot Crawler</a:t>
            </a:r>
            <a:endParaRPr lang="en-US" dirty="0"/>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6729999" y="4455621"/>
            <a:ext cx="4829101" cy="1238616"/>
          </a:xfrm>
        </p:spPr>
        <p:txBody>
          <a:bodyPr>
            <a:normAutofit/>
          </a:bodyPr>
          <a:lstStyle/>
          <a:p>
            <a:r>
              <a:rPr lang="en-US" b="1" dirty="0">
                <a:solidFill>
                  <a:srgbClr val="7030A0"/>
                </a:solidFill>
              </a:rPr>
              <a:t>Berkeley Lake Elementary</a:t>
            </a:r>
          </a:p>
        </p:txBody>
      </p:sp>
      <p:pic>
        <p:nvPicPr>
          <p:cNvPr id="6" name="Picture 5">
            <a:extLst>
              <a:ext uri="{FF2B5EF4-FFF2-40B4-BE49-F238E27FC236}">
                <a16:creationId xmlns:a16="http://schemas.microsoft.com/office/drawing/2014/main" id="{8940CBE3-3F91-419A-A649-32AB388ECA8B}"/>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 y="10"/>
            <a:ext cx="6096000" cy="6857990"/>
          </a:xfrm>
          <a:prstGeom prst="rect">
            <a:avLst/>
          </a:prstGeom>
        </p:spPr>
      </p:pic>
      <p:cxnSp>
        <p:nvCxnSpPr>
          <p:cNvPr id="26" name="Straight Connector 25">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294754"/>
            <a:ext cx="43891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Logo&#10;&#10;Description automatically generated">
            <a:extLst>
              <a:ext uri="{FF2B5EF4-FFF2-40B4-BE49-F238E27FC236}">
                <a16:creationId xmlns:a16="http://schemas.microsoft.com/office/drawing/2014/main" id="{107D4E42-C8FB-4870-9748-AF28DDC83F86}"/>
              </a:ext>
            </a:extLst>
          </p:cNvPr>
          <p:cNvPicPr>
            <a:picLocks noChangeAspect="1"/>
          </p:cNvPicPr>
          <p:nvPr/>
        </p:nvPicPr>
        <p:blipFill>
          <a:blip r:embed="rId4"/>
          <a:stretch>
            <a:fillRect/>
          </a:stretch>
        </p:blipFill>
        <p:spPr>
          <a:xfrm>
            <a:off x="9853127" y="5131120"/>
            <a:ext cx="2338874" cy="1807312"/>
          </a:xfrm>
          <a:prstGeom prst="rect">
            <a:avLst/>
          </a:prstGeom>
        </p:spPr>
      </p:pic>
    </p:spTree>
    <p:extLst>
      <p:ext uri="{BB962C8B-B14F-4D97-AF65-F5344CB8AC3E}">
        <p14:creationId xmlns:p14="http://schemas.microsoft.com/office/powerpoint/2010/main" val="895915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47F5C-50EC-416A-AE8C-6F6BB4225673}"/>
              </a:ext>
            </a:extLst>
          </p:cNvPr>
          <p:cNvSpPr>
            <a:spLocks noGrp="1"/>
          </p:cNvSpPr>
          <p:nvPr>
            <p:ph type="title"/>
          </p:nvPr>
        </p:nvSpPr>
        <p:spPr>
          <a:xfrm>
            <a:off x="1097280" y="286603"/>
            <a:ext cx="10058400" cy="1450757"/>
          </a:xfrm>
        </p:spPr>
        <p:txBody>
          <a:bodyPr>
            <a:normAutofit/>
          </a:bodyPr>
          <a:lstStyle/>
          <a:p>
            <a:r>
              <a:rPr lang="en-US" dirty="0"/>
              <a:t>Scientific idea’s that drive our robot</a:t>
            </a:r>
          </a:p>
        </p:txBody>
      </p:sp>
      <p:graphicFrame>
        <p:nvGraphicFramePr>
          <p:cNvPr id="4" name="Content Placeholder 2" descr="SmartArt graphic">
            <a:extLst>
              <a:ext uri="{FF2B5EF4-FFF2-40B4-BE49-F238E27FC236}">
                <a16:creationId xmlns:a16="http://schemas.microsoft.com/office/drawing/2014/main" id="{59F5A1AC-D08D-42AE-B94A-1CAFB517D846}"/>
              </a:ext>
            </a:extLst>
          </p:cNvPr>
          <p:cNvGraphicFramePr>
            <a:graphicFrameLocks noGrp="1"/>
          </p:cNvGraphicFramePr>
          <p:nvPr>
            <p:ph idx="1"/>
            <p:extLst>
              <p:ext uri="{D42A27DB-BD31-4B8C-83A1-F6EECF244321}">
                <p14:modId xmlns:p14="http://schemas.microsoft.com/office/powerpoint/2010/main" val="1663552291"/>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522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A8FF5-62D0-4302-9BB2-AE0CCE0C0245}"/>
              </a:ext>
            </a:extLst>
          </p:cNvPr>
          <p:cNvSpPr>
            <a:spLocks noGrp="1"/>
          </p:cNvSpPr>
          <p:nvPr>
            <p:ph type="title"/>
          </p:nvPr>
        </p:nvSpPr>
        <p:spPr/>
        <p:txBody>
          <a:bodyPr>
            <a:normAutofit/>
          </a:bodyPr>
          <a:lstStyle/>
          <a:p>
            <a:r>
              <a:rPr lang="en-US" sz="4400" dirty="0"/>
              <a:t>CONCEPTS REINFORCED</a:t>
            </a:r>
          </a:p>
        </p:txBody>
      </p:sp>
      <p:pic>
        <p:nvPicPr>
          <p:cNvPr id="9" name="Picture 8">
            <a:extLst>
              <a:ext uri="{FF2B5EF4-FFF2-40B4-BE49-F238E27FC236}">
                <a16:creationId xmlns:a16="http://schemas.microsoft.com/office/drawing/2014/main" id="{F3CDDAFE-4A04-428A-8A40-D83CE879BBCD}"/>
              </a:ext>
            </a:extLst>
          </p:cNvPr>
          <p:cNvPicPr>
            <a:picLocks noChangeAspect="1"/>
          </p:cNvPicPr>
          <p:nvPr/>
        </p:nvPicPr>
        <p:blipFill rotWithShape="1">
          <a:blip r:embed="rId3"/>
          <a:srcRect l="20014" r="19666" b="-2"/>
          <a:stretch/>
        </p:blipFill>
        <p:spPr>
          <a:xfrm>
            <a:off x="4737219" y="2292142"/>
            <a:ext cx="2778522" cy="3690335"/>
          </a:xfrm>
          <a:prstGeom prst="rect">
            <a:avLst/>
          </a:prstGeom>
          <a:noFill/>
        </p:spPr>
      </p:pic>
      <p:sp>
        <p:nvSpPr>
          <p:cNvPr id="4" name="Thought Bubble: Cloud 3">
            <a:extLst>
              <a:ext uri="{FF2B5EF4-FFF2-40B4-BE49-F238E27FC236}">
                <a16:creationId xmlns:a16="http://schemas.microsoft.com/office/drawing/2014/main" id="{249B8F38-070D-4942-9D1E-0BFCB2A74805}"/>
              </a:ext>
            </a:extLst>
          </p:cNvPr>
          <p:cNvSpPr/>
          <p:nvPr/>
        </p:nvSpPr>
        <p:spPr>
          <a:xfrm>
            <a:off x="0" y="1879971"/>
            <a:ext cx="3232901" cy="1954910"/>
          </a:xfrm>
          <a:prstGeom prst="cloudCallout">
            <a:avLst>
              <a:gd name="adj1" fmla="val 88458"/>
              <a:gd name="adj2" fmla="val 3092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What powers the robot crawler?</a:t>
            </a:r>
          </a:p>
        </p:txBody>
      </p:sp>
      <p:sp>
        <p:nvSpPr>
          <p:cNvPr id="10" name="Thought Bubble: Cloud 9">
            <a:extLst>
              <a:ext uri="{FF2B5EF4-FFF2-40B4-BE49-F238E27FC236}">
                <a16:creationId xmlns:a16="http://schemas.microsoft.com/office/drawing/2014/main" id="{BD4FB70D-C852-465B-A27C-D2D250F4C4A0}"/>
              </a:ext>
            </a:extLst>
          </p:cNvPr>
          <p:cNvSpPr/>
          <p:nvPr/>
        </p:nvSpPr>
        <p:spPr>
          <a:xfrm>
            <a:off x="8547930" y="1037296"/>
            <a:ext cx="3232901" cy="1954910"/>
          </a:xfrm>
          <a:prstGeom prst="cloudCallout">
            <a:avLst>
              <a:gd name="adj1" fmla="val -71145"/>
              <a:gd name="adj2" fmla="val 934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What happens when you connect the wires between the batter pack and motor?</a:t>
            </a:r>
          </a:p>
        </p:txBody>
      </p:sp>
    </p:spTree>
    <p:extLst>
      <p:ext uri="{BB962C8B-B14F-4D97-AF65-F5344CB8AC3E}">
        <p14:creationId xmlns:p14="http://schemas.microsoft.com/office/powerpoint/2010/main" val="253371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A8FF5-62D0-4302-9BB2-AE0CCE0C0245}"/>
              </a:ext>
            </a:extLst>
          </p:cNvPr>
          <p:cNvSpPr>
            <a:spLocks noGrp="1"/>
          </p:cNvSpPr>
          <p:nvPr>
            <p:ph type="title"/>
          </p:nvPr>
        </p:nvSpPr>
        <p:spPr/>
        <p:txBody>
          <a:bodyPr>
            <a:normAutofit/>
          </a:bodyPr>
          <a:lstStyle/>
          <a:p>
            <a:r>
              <a:rPr lang="en-US" sz="4400" dirty="0"/>
              <a:t>CONCEPTS REINFORCED</a:t>
            </a:r>
          </a:p>
        </p:txBody>
      </p:sp>
      <p:pic>
        <p:nvPicPr>
          <p:cNvPr id="9" name="Picture 8">
            <a:extLst>
              <a:ext uri="{FF2B5EF4-FFF2-40B4-BE49-F238E27FC236}">
                <a16:creationId xmlns:a16="http://schemas.microsoft.com/office/drawing/2014/main" id="{F3CDDAFE-4A04-428A-8A40-D83CE879BBCD}"/>
              </a:ext>
            </a:extLst>
          </p:cNvPr>
          <p:cNvPicPr>
            <a:picLocks noChangeAspect="1"/>
          </p:cNvPicPr>
          <p:nvPr/>
        </p:nvPicPr>
        <p:blipFill rotWithShape="1">
          <a:blip r:embed="rId3"/>
          <a:srcRect l="20014" r="19666" b="-2"/>
          <a:stretch/>
        </p:blipFill>
        <p:spPr>
          <a:xfrm>
            <a:off x="4737219" y="2292142"/>
            <a:ext cx="2778522" cy="3690335"/>
          </a:xfrm>
          <a:prstGeom prst="rect">
            <a:avLst/>
          </a:prstGeom>
          <a:noFill/>
        </p:spPr>
      </p:pic>
      <p:sp>
        <p:nvSpPr>
          <p:cNvPr id="4" name="Thought Bubble: Cloud 3">
            <a:extLst>
              <a:ext uri="{FF2B5EF4-FFF2-40B4-BE49-F238E27FC236}">
                <a16:creationId xmlns:a16="http://schemas.microsoft.com/office/drawing/2014/main" id="{249B8F38-070D-4942-9D1E-0BFCB2A74805}"/>
              </a:ext>
            </a:extLst>
          </p:cNvPr>
          <p:cNvSpPr/>
          <p:nvPr/>
        </p:nvSpPr>
        <p:spPr>
          <a:xfrm>
            <a:off x="0" y="1879971"/>
            <a:ext cx="3232901" cy="1954910"/>
          </a:xfrm>
          <a:prstGeom prst="cloudCallout">
            <a:avLst>
              <a:gd name="adj1" fmla="val 88458"/>
              <a:gd name="adj2" fmla="val 3092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Why do you think each robot’s leg has two pieces?  </a:t>
            </a:r>
          </a:p>
        </p:txBody>
      </p:sp>
      <p:sp>
        <p:nvSpPr>
          <p:cNvPr id="10" name="Thought Bubble: Cloud 9">
            <a:extLst>
              <a:ext uri="{FF2B5EF4-FFF2-40B4-BE49-F238E27FC236}">
                <a16:creationId xmlns:a16="http://schemas.microsoft.com/office/drawing/2014/main" id="{BD4FB70D-C852-465B-A27C-D2D250F4C4A0}"/>
              </a:ext>
            </a:extLst>
          </p:cNvPr>
          <p:cNvSpPr/>
          <p:nvPr/>
        </p:nvSpPr>
        <p:spPr>
          <a:xfrm>
            <a:off x="8547930" y="1037296"/>
            <a:ext cx="3232901" cy="1954910"/>
          </a:xfrm>
          <a:prstGeom prst="cloudCallout">
            <a:avLst>
              <a:gd name="adj1" fmla="val -71145"/>
              <a:gd name="adj2" fmla="val 934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What are other examples of linkage?</a:t>
            </a:r>
          </a:p>
        </p:txBody>
      </p:sp>
    </p:spTree>
    <p:extLst>
      <p:ext uri="{BB962C8B-B14F-4D97-AF65-F5344CB8AC3E}">
        <p14:creationId xmlns:p14="http://schemas.microsoft.com/office/powerpoint/2010/main" val="2680789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9FD94-A19C-4E12-BFFD-14B7E18833AF}"/>
              </a:ext>
            </a:extLst>
          </p:cNvPr>
          <p:cNvSpPr>
            <a:spLocks noGrp="1"/>
          </p:cNvSpPr>
          <p:nvPr>
            <p:ph type="title"/>
          </p:nvPr>
        </p:nvSpPr>
        <p:spPr>
          <a:xfrm>
            <a:off x="215227" y="358394"/>
            <a:ext cx="10909073" cy="1447062"/>
          </a:xfrm>
        </p:spPr>
        <p:txBody>
          <a:bodyPr vert="horz" lIns="91440" tIns="45720" rIns="91440" bIns="45720" rtlCol="0" anchor="b">
            <a:normAutofit/>
          </a:bodyPr>
          <a:lstStyle/>
          <a:p>
            <a:pPr algn="ctr"/>
            <a:r>
              <a:rPr lang="en-US" sz="6000" dirty="0">
                <a:solidFill>
                  <a:schemeClr val="tx1">
                    <a:lumMod val="85000"/>
                    <a:lumOff val="15000"/>
                  </a:schemeClr>
                </a:solidFill>
              </a:rPr>
              <a:t>EXPLORING SPEED &amp; TIME</a:t>
            </a:r>
          </a:p>
        </p:txBody>
      </p:sp>
      <p:pic>
        <p:nvPicPr>
          <p:cNvPr id="4" name="Graphic 3" descr="Ruler">
            <a:extLst>
              <a:ext uri="{FF2B5EF4-FFF2-40B4-BE49-F238E27FC236}">
                <a16:creationId xmlns:a16="http://schemas.microsoft.com/office/drawing/2014/main" id="{92570F18-6916-413A-BF7A-7D793365E5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688728">
            <a:off x="5799986" y="2547589"/>
            <a:ext cx="2193881" cy="2193881"/>
          </a:xfrm>
          <a:prstGeom prst="rect">
            <a:avLst/>
          </a:prstGeom>
        </p:spPr>
      </p:pic>
      <p:pic>
        <p:nvPicPr>
          <p:cNvPr id="10" name="Picture 9">
            <a:extLst>
              <a:ext uri="{FF2B5EF4-FFF2-40B4-BE49-F238E27FC236}">
                <a16:creationId xmlns:a16="http://schemas.microsoft.com/office/drawing/2014/main" id="{3EC98789-9362-4385-AEC8-1A8898E3D970}"/>
              </a:ext>
            </a:extLst>
          </p:cNvPr>
          <p:cNvPicPr>
            <a:picLocks noChangeAspect="1"/>
          </p:cNvPicPr>
          <p:nvPr/>
        </p:nvPicPr>
        <p:blipFill>
          <a:blip r:embed="rId4"/>
          <a:stretch>
            <a:fillRect/>
          </a:stretch>
        </p:blipFill>
        <p:spPr>
          <a:xfrm rot="5400000">
            <a:off x="4517604" y="3426288"/>
            <a:ext cx="1857375" cy="495300"/>
          </a:xfrm>
          <a:prstGeom prst="rect">
            <a:avLst/>
          </a:prstGeom>
        </p:spPr>
      </p:pic>
      <p:pic>
        <p:nvPicPr>
          <p:cNvPr id="21" name="Picture 20">
            <a:extLst>
              <a:ext uri="{FF2B5EF4-FFF2-40B4-BE49-F238E27FC236}">
                <a16:creationId xmlns:a16="http://schemas.microsoft.com/office/drawing/2014/main" id="{964E1F82-91A7-4157-80F3-42011FAC1E78}"/>
              </a:ext>
            </a:extLst>
          </p:cNvPr>
          <p:cNvPicPr>
            <a:picLocks noChangeAspect="1"/>
          </p:cNvPicPr>
          <p:nvPr/>
        </p:nvPicPr>
        <p:blipFill>
          <a:blip r:embed="rId4"/>
          <a:stretch>
            <a:fillRect/>
          </a:stretch>
        </p:blipFill>
        <p:spPr>
          <a:xfrm rot="5400000">
            <a:off x="7456555" y="3519192"/>
            <a:ext cx="1857375" cy="495300"/>
          </a:xfrm>
          <a:prstGeom prst="rect">
            <a:avLst/>
          </a:prstGeom>
        </p:spPr>
      </p:pic>
      <p:sp>
        <p:nvSpPr>
          <p:cNvPr id="11" name="TextBox 10">
            <a:extLst>
              <a:ext uri="{FF2B5EF4-FFF2-40B4-BE49-F238E27FC236}">
                <a16:creationId xmlns:a16="http://schemas.microsoft.com/office/drawing/2014/main" id="{CF43C2C6-D475-48A2-94C2-3DF161903DDC}"/>
              </a:ext>
            </a:extLst>
          </p:cNvPr>
          <p:cNvSpPr txBox="1"/>
          <p:nvPr/>
        </p:nvSpPr>
        <p:spPr>
          <a:xfrm rot="5400000">
            <a:off x="4176666" y="3539924"/>
            <a:ext cx="2616864" cy="369332"/>
          </a:xfrm>
          <a:prstGeom prst="rect">
            <a:avLst/>
          </a:prstGeom>
          <a:noFill/>
        </p:spPr>
        <p:txBody>
          <a:bodyPr wrap="square" rtlCol="0">
            <a:spAutoFit/>
          </a:bodyPr>
          <a:lstStyle/>
          <a:p>
            <a:pPr algn="ctr"/>
            <a:r>
              <a:rPr lang="en-US" b="1" dirty="0"/>
              <a:t>Start</a:t>
            </a:r>
          </a:p>
        </p:txBody>
      </p:sp>
      <p:sp>
        <p:nvSpPr>
          <p:cNvPr id="23" name="TextBox 22">
            <a:extLst>
              <a:ext uri="{FF2B5EF4-FFF2-40B4-BE49-F238E27FC236}">
                <a16:creationId xmlns:a16="http://schemas.microsoft.com/office/drawing/2014/main" id="{7C32230B-74AB-4781-AAEF-4571671920CE}"/>
              </a:ext>
            </a:extLst>
          </p:cNvPr>
          <p:cNvSpPr txBox="1"/>
          <p:nvPr/>
        </p:nvSpPr>
        <p:spPr>
          <a:xfrm rot="5400000">
            <a:off x="7139795" y="3529394"/>
            <a:ext cx="2616864" cy="369332"/>
          </a:xfrm>
          <a:prstGeom prst="rect">
            <a:avLst/>
          </a:prstGeom>
          <a:noFill/>
        </p:spPr>
        <p:txBody>
          <a:bodyPr wrap="square" rtlCol="0">
            <a:spAutoFit/>
          </a:bodyPr>
          <a:lstStyle/>
          <a:p>
            <a:pPr algn="ctr"/>
            <a:r>
              <a:rPr lang="en-US" b="1" dirty="0"/>
              <a:t>Finish</a:t>
            </a:r>
          </a:p>
        </p:txBody>
      </p:sp>
      <p:sp>
        <p:nvSpPr>
          <p:cNvPr id="12" name="TextBox 11">
            <a:extLst>
              <a:ext uri="{FF2B5EF4-FFF2-40B4-BE49-F238E27FC236}">
                <a16:creationId xmlns:a16="http://schemas.microsoft.com/office/drawing/2014/main" id="{B927CA6D-49AD-4ACF-9C5A-6717AD5902F8}"/>
              </a:ext>
            </a:extLst>
          </p:cNvPr>
          <p:cNvSpPr txBox="1"/>
          <p:nvPr/>
        </p:nvSpPr>
        <p:spPr>
          <a:xfrm>
            <a:off x="531071" y="2641807"/>
            <a:ext cx="3897085" cy="1323439"/>
          </a:xfrm>
          <a:prstGeom prst="rect">
            <a:avLst/>
          </a:prstGeom>
          <a:noFill/>
        </p:spPr>
        <p:txBody>
          <a:bodyPr wrap="square" rtlCol="0">
            <a:spAutoFit/>
          </a:bodyPr>
          <a:lstStyle/>
          <a:p>
            <a:r>
              <a:rPr lang="en-US" sz="2000" b="1" dirty="0"/>
              <a:t>Each person record the time of their robot to see how long it takes from start to finish.</a:t>
            </a:r>
          </a:p>
          <a:p>
            <a:endParaRPr lang="en-US" sz="2000" b="1" dirty="0"/>
          </a:p>
        </p:txBody>
      </p:sp>
    </p:spTree>
    <p:extLst>
      <p:ext uri="{BB962C8B-B14F-4D97-AF65-F5344CB8AC3E}">
        <p14:creationId xmlns:p14="http://schemas.microsoft.com/office/powerpoint/2010/main" val="3503946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1" name="Straight Connector 50">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53" name="Rectangle 52">
            <a:extLst>
              <a:ext uri="{FF2B5EF4-FFF2-40B4-BE49-F238E27FC236}">
                <a16:creationId xmlns:a16="http://schemas.microsoft.com/office/drawing/2014/main" id="{4C869C3B-5565-4AAC-86A8-9EB0AB1C65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69FD94-A19C-4E12-BFFD-14B7E18833AF}"/>
              </a:ext>
            </a:extLst>
          </p:cNvPr>
          <p:cNvSpPr>
            <a:spLocks noGrp="1"/>
          </p:cNvSpPr>
          <p:nvPr>
            <p:ph type="title"/>
          </p:nvPr>
        </p:nvSpPr>
        <p:spPr>
          <a:xfrm>
            <a:off x="638423" y="3807725"/>
            <a:ext cx="10909073" cy="1447062"/>
          </a:xfrm>
        </p:spPr>
        <p:txBody>
          <a:bodyPr vert="horz" lIns="91440" tIns="45720" rIns="91440" bIns="45720" rtlCol="0" anchor="b">
            <a:normAutofit/>
          </a:bodyPr>
          <a:lstStyle/>
          <a:p>
            <a:pPr algn="ctr"/>
            <a:r>
              <a:rPr lang="en-US" sz="6000">
                <a:solidFill>
                  <a:schemeClr val="tx1">
                    <a:lumMod val="85000"/>
                    <a:lumOff val="15000"/>
                  </a:schemeClr>
                </a:solidFill>
              </a:rPr>
              <a:t>EXPLORING SPEED &amp; TIME</a:t>
            </a:r>
          </a:p>
        </p:txBody>
      </p:sp>
      <p:pic>
        <p:nvPicPr>
          <p:cNvPr id="4" name="Graphic 3" descr="Ruler">
            <a:extLst>
              <a:ext uri="{FF2B5EF4-FFF2-40B4-BE49-F238E27FC236}">
                <a16:creationId xmlns:a16="http://schemas.microsoft.com/office/drawing/2014/main" id="{92570F18-6916-413A-BF7A-7D793365E5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688728">
            <a:off x="5737001" y="1048782"/>
            <a:ext cx="2193881" cy="2193881"/>
          </a:xfrm>
          <a:prstGeom prst="rect">
            <a:avLst/>
          </a:prstGeom>
        </p:spPr>
      </p:pic>
      <p:cxnSp>
        <p:nvCxnSpPr>
          <p:cNvPr id="55" name="Straight Connector 54">
            <a:extLst>
              <a:ext uri="{FF2B5EF4-FFF2-40B4-BE49-F238E27FC236}">
                <a16:creationId xmlns:a16="http://schemas.microsoft.com/office/drawing/2014/main" id="{F41136EC-EC34-4D08-B5AB-8CE5870B1C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600" y="5415653"/>
            <a:ext cx="86868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7" name="Rectangle 56">
            <a:extLst>
              <a:ext uri="{FF2B5EF4-FFF2-40B4-BE49-F238E27FC236}">
                <a16:creationId xmlns:a16="http://schemas.microsoft.com/office/drawing/2014/main" id="{9995470A-422C-4D09-B47E-C2E326495B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a:extLst>
              <a:ext uri="{FF2B5EF4-FFF2-40B4-BE49-F238E27FC236}">
                <a16:creationId xmlns:a16="http://schemas.microsoft.com/office/drawing/2014/main" id="{3EC98789-9362-4385-AEC8-1A8898E3D970}"/>
              </a:ext>
            </a:extLst>
          </p:cNvPr>
          <p:cNvPicPr>
            <a:picLocks noChangeAspect="1"/>
          </p:cNvPicPr>
          <p:nvPr/>
        </p:nvPicPr>
        <p:blipFill>
          <a:blip r:embed="rId4"/>
          <a:stretch>
            <a:fillRect/>
          </a:stretch>
        </p:blipFill>
        <p:spPr>
          <a:xfrm rot="5400000">
            <a:off x="4517604" y="1967603"/>
            <a:ext cx="1857375" cy="495300"/>
          </a:xfrm>
          <a:prstGeom prst="rect">
            <a:avLst/>
          </a:prstGeom>
        </p:spPr>
      </p:pic>
      <p:pic>
        <p:nvPicPr>
          <p:cNvPr id="21" name="Picture 20">
            <a:extLst>
              <a:ext uri="{FF2B5EF4-FFF2-40B4-BE49-F238E27FC236}">
                <a16:creationId xmlns:a16="http://schemas.microsoft.com/office/drawing/2014/main" id="{964E1F82-91A7-4157-80F3-42011FAC1E78}"/>
              </a:ext>
            </a:extLst>
          </p:cNvPr>
          <p:cNvPicPr>
            <a:picLocks noChangeAspect="1"/>
          </p:cNvPicPr>
          <p:nvPr/>
        </p:nvPicPr>
        <p:blipFill>
          <a:blip r:embed="rId4"/>
          <a:stretch>
            <a:fillRect/>
          </a:stretch>
        </p:blipFill>
        <p:spPr>
          <a:xfrm rot="5400000">
            <a:off x="7456555" y="2060507"/>
            <a:ext cx="1857375" cy="495300"/>
          </a:xfrm>
          <a:prstGeom prst="rect">
            <a:avLst/>
          </a:prstGeom>
        </p:spPr>
      </p:pic>
      <p:sp>
        <p:nvSpPr>
          <p:cNvPr id="11" name="TextBox 10">
            <a:extLst>
              <a:ext uri="{FF2B5EF4-FFF2-40B4-BE49-F238E27FC236}">
                <a16:creationId xmlns:a16="http://schemas.microsoft.com/office/drawing/2014/main" id="{CF43C2C6-D475-48A2-94C2-3DF161903DDC}"/>
              </a:ext>
            </a:extLst>
          </p:cNvPr>
          <p:cNvSpPr txBox="1"/>
          <p:nvPr/>
        </p:nvSpPr>
        <p:spPr>
          <a:xfrm rot="5400000">
            <a:off x="4113681" y="2041117"/>
            <a:ext cx="2616864" cy="369332"/>
          </a:xfrm>
          <a:prstGeom prst="rect">
            <a:avLst/>
          </a:prstGeom>
          <a:noFill/>
        </p:spPr>
        <p:txBody>
          <a:bodyPr wrap="square" rtlCol="0">
            <a:spAutoFit/>
          </a:bodyPr>
          <a:lstStyle/>
          <a:p>
            <a:pPr algn="ctr"/>
            <a:r>
              <a:rPr lang="en-US" b="1" dirty="0"/>
              <a:t>Start</a:t>
            </a:r>
          </a:p>
        </p:txBody>
      </p:sp>
      <p:sp>
        <p:nvSpPr>
          <p:cNvPr id="23" name="TextBox 22">
            <a:extLst>
              <a:ext uri="{FF2B5EF4-FFF2-40B4-BE49-F238E27FC236}">
                <a16:creationId xmlns:a16="http://schemas.microsoft.com/office/drawing/2014/main" id="{7C32230B-74AB-4781-AAEF-4571671920CE}"/>
              </a:ext>
            </a:extLst>
          </p:cNvPr>
          <p:cNvSpPr txBox="1"/>
          <p:nvPr/>
        </p:nvSpPr>
        <p:spPr>
          <a:xfrm rot="5400000">
            <a:off x="7076810" y="2030587"/>
            <a:ext cx="2616864" cy="369332"/>
          </a:xfrm>
          <a:prstGeom prst="rect">
            <a:avLst/>
          </a:prstGeom>
          <a:noFill/>
        </p:spPr>
        <p:txBody>
          <a:bodyPr wrap="square" rtlCol="0">
            <a:spAutoFit/>
          </a:bodyPr>
          <a:lstStyle/>
          <a:p>
            <a:pPr algn="ctr"/>
            <a:r>
              <a:rPr lang="en-US" b="1" dirty="0"/>
              <a:t>Finish</a:t>
            </a:r>
          </a:p>
        </p:txBody>
      </p:sp>
      <p:sp>
        <p:nvSpPr>
          <p:cNvPr id="12" name="TextBox 11">
            <a:extLst>
              <a:ext uri="{FF2B5EF4-FFF2-40B4-BE49-F238E27FC236}">
                <a16:creationId xmlns:a16="http://schemas.microsoft.com/office/drawing/2014/main" id="{B927CA6D-49AD-4ACF-9C5A-6717AD5902F8}"/>
              </a:ext>
            </a:extLst>
          </p:cNvPr>
          <p:cNvSpPr txBox="1"/>
          <p:nvPr/>
        </p:nvSpPr>
        <p:spPr>
          <a:xfrm>
            <a:off x="468086" y="1143000"/>
            <a:ext cx="3897085" cy="2800767"/>
          </a:xfrm>
          <a:prstGeom prst="rect">
            <a:avLst/>
          </a:prstGeom>
          <a:noFill/>
        </p:spPr>
        <p:txBody>
          <a:bodyPr wrap="square" rtlCol="0">
            <a:spAutoFit/>
          </a:bodyPr>
          <a:lstStyle/>
          <a:p>
            <a:pPr marL="342900" indent="-342900">
              <a:buFont typeface="+mj-lt"/>
              <a:buAutoNum type="arabicPeriod"/>
            </a:pPr>
            <a:r>
              <a:rPr lang="en-US" sz="2000" b="1" dirty="0"/>
              <a:t>Take off the gear, leg and small crank</a:t>
            </a:r>
          </a:p>
          <a:p>
            <a:pPr marL="342900" indent="-342900">
              <a:buFont typeface="+mj-lt"/>
              <a:buAutoNum type="arabicPeriod"/>
            </a:pPr>
            <a:r>
              <a:rPr lang="en-US" sz="2000" b="1" dirty="0"/>
              <a:t>Attach the larger crank and press onto the motor shaft</a:t>
            </a:r>
          </a:p>
          <a:p>
            <a:pPr marL="342900" indent="-342900">
              <a:buFont typeface="+mj-lt"/>
              <a:buAutoNum type="arabicPeriod"/>
            </a:pPr>
            <a:r>
              <a:rPr lang="en-US" sz="2000" b="1" dirty="0"/>
              <a:t>Put the leg back on the crank then the ear.  Then repeat for the other leg</a:t>
            </a:r>
          </a:p>
          <a:p>
            <a:pPr marL="342900" indent="-342900">
              <a:buFont typeface="+mj-lt"/>
              <a:buAutoNum type="arabicPeriod"/>
            </a:pPr>
            <a:r>
              <a:rPr lang="en-US" b="1" dirty="0"/>
              <a:t>What do you think will happen?  </a:t>
            </a:r>
          </a:p>
          <a:p>
            <a:pPr marL="342900" indent="-342900">
              <a:buFont typeface="+mj-lt"/>
              <a:buAutoNum type="arabicPeriod"/>
            </a:pPr>
            <a:r>
              <a:rPr lang="en-US" b="1" dirty="0"/>
              <a:t>Race your robot again</a:t>
            </a:r>
          </a:p>
        </p:txBody>
      </p:sp>
    </p:spTree>
    <p:extLst>
      <p:ext uri="{BB962C8B-B14F-4D97-AF65-F5344CB8AC3E}">
        <p14:creationId xmlns:p14="http://schemas.microsoft.com/office/powerpoint/2010/main" val="895743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9FD94-A19C-4E12-BFFD-14B7E18833AF}"/>
              </a:ext>
            </a:extLst>
          </p:cNvPr>
          <p:cNvSpPr>
            <a:spLocks noGrp="1"/>
          </p:cNvSpPr>
          <p:nvPr>
            <p:ph type="title"/>
          </p:nvPr>
        </p:nvSpPr>
        <p:spPr>
          <a:xfrm>
            <a:off x="152242" y="318697"/>
            <a:ext cx="10909073" cy="1447062"/>
          </a:xfrm>
        </p:spPr>
        <p:txBody>
          <a:bodyPr vert="horz" lIns="91440" tIns="45720" rIns="91440" bIns="45720" rtlCol="0" anchor="b">
            <a:normAutofit/>
          </a:bodyPr>
          <a:lstStyle/>
          <a:p>
            <a:pPr algn="ctr"/>
            <a:r>
              <a:rPr lang="en-US" sz="6000" dirty="0">
                <a:solidFill>
                  <a:schemeClr val="tx1">
                    <a:lumMod val="85000"/>
                    <a:lumOff val="15000"/>
                  </a:schemeClr>
                </a:solidFill>
              </a:rPr>
              <a:t>EXPLORING SPEED &amp; TIME</a:t>
            </a:r>
          </a:p>
        </p:txBody>
      </p:sp>
      <p:pic>
        <p:nvPicPr>
          <p:cNvPr id="4" name="Graphic 3" descr="Ruler">
            <a:extLst>
              <a:ext uri="{FF2B5EF4-FFF2-40B4-BE49-F238E27FC236}">
                <a16:creationId xmlns:a16="http://schemas.microsoft.com/office/drawing/2014/main" id="{92570F18-6916-413A-BF7A-7D793365E5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688728">
            <a:off x="5737001" y="2311526"/>
            <a:ext cx="2193881" cy="2193881"/>
          </a:xfrm>
          <a:prstGeom prst="rect">
            <a:avLst/>
          </a:prstGeom>
        </p:spPr>
      </p:pic>
      <p:pic>
        <p:nvPicPr>
          <p:cNvPr id="10" name="Picture 9">
            <a:extLst>
              <a:ext uri="{FF2B5EF4-FFF2-40B4-BE49-F238E27FC236}">
                <a16:creationId xmlns:a16="http://schemas.microsoft.com/office/drawing/2014/main" id="{3EC98789-9362-4385-AEC8-1A8898E3D970}"/>
              </a:ext>
            </a:extLst>
          </p:cNvPr>
          <p:cNvPicPr>
            <a:picLocks noChangeAspect="1"/>
          </p:cNvPicPr>
          <p:nvPr/>
        </p:nvPicPr>
        <p:blipFill>
          <a:blip r:embed="rId4"/>
          <a:stretch>
            <a:fillRect/>
          </a:stretch>
        </p:blipFill>
        <p:spPr>
          <a:xfrm rot="5400000">
            <a:off x="4517604" y="3230347"/>
            <a:ext cx="1857375" cy="495300"/>
          </a:xfrm>
          <a:prstGeom prst="rect">
            <a:avLst/>
          </a:prstGeom>
        </p:spPr>
      </p:pic>
      <p:pic>
        <p:nvPicPr>
          <p:cNvPr id="21" name="Picture 20">
            <a:extLst>
              <a:ext uri="{FF2B5EF4-FFF2-40B4-BE49-F238E27FC236}">
                <a16:creationId xmlns:a16="http://schemas.microsoft.com/office/drawing/2014/main" id="{964E1F82-91A7-4157-80F3-42011FAC1E78}"/>
              </a:ext>
            </a:extLst>
          </p:cNvPr>
          <p:cNvPicPr>
            <a:picLocks noChangeAspect="1"/>
          </p:cNvPicPr>
          <p:nvPr/>
        </p:nvPicPr>
        <p:blipFill>
          <a:blip r:embed="rId4"/>
          <a:stretch>
            <a:fillRect/>
          </a:stretch>
        </p:blipFill>
        <p:spPr>
          <a:xfrm rot="5400000">
            <a:off x="7456555" y="3116423"/>
            <a:ext cx="1857375" cy="495300"/>
          </a:xfrm>
          <a:prstGeom prst="rect">
            <a:avLst/>
          </a:prstGeom>
        </p:spPr>
      </p:pic>
      <p:sp>
        <p:nvSpPr>
          <p:cNvPr id="11" name="TextBox 10">
            <a:extLst>
              <a:ext uri="{FF2B5EF4-FFF2-40B4-BE49-F238E27FC236}">
                <a16:creationId xmlns:a16="http://schemas.microsoft.com/office/drawing/2014/main" id="{CF43C2C6-D475-48A2-94C2-3DF161903DDC}"/>
              </a:ext>
            </a:extLst>
          </p:cNvPr>
          <p:cNvSpPr txBox="1"/>
          <p:nvPr/>
        </p:nvSpPr>
        <p:spPr>
          <a:xfrm rot="5400000">
            <a:off x="4113681" y="3303861"/>
            <a:ext cx="2616864" cy="369332"/>
          </a:xfrm>
          <a:prstGeom prst="rect">
            <a:avLst/>
          </a:prstGeom>
          <a:noFill/>
        </p:spPr>
        <p:txBody>
          <a:bodyPr wrap="square" rtlCol="0">
            <a:spAutoFit/>
          </a:bodyPr>
          <a:lstStyle/>
          <a:p>
            <a:pPr algn="ctr"/>
            <a:r>
              <a:rPr lang="en-US" b="1" dirty="0"/>
              <a:t>Start</a:t>
            </a:r>
          </a:p>
        </p:txBody>
      </p:sp>
      <p:sp>
        <p:nvSpPr>
          <p:cNvPr id="23" name="TextBox 22">
            <a:extLst>
              <a:ext uri="{FF2B5EF4-FFF2-40B4-BE49-F238E27FC236}">
                <a16:creationId xmlns:a16="http://schemas.microsoft.com/office/drawing/2014/main" id="{7C32230B-74AB-4781-AAEF-4571671920CE}"/>
              </a:ext>
            </a:extLst>
          </p:cNvPr>
          <p:cNvSpPr txBox="1"/>
          <p:nvPr/>
        </p:nvSpPr>
        <p:spPr>
          <a:xfrm rot="5400000">
            <a:off x="7076810" y="3293331"/>
            <a:ext cx="2616864" cy="369332"/>
          </a:xfrm>
          <a:prstGeom prst="rect">
            <a:avLst/>
          </a:prstGeom>
          <a:noFill/>
        </p:spPr>
        <p:txBody>
          <a:bodyPr wrap="square" rtlCol="0">
            <a:spAutoFit/>
          </a:bodyPr>
          <a:lstStyle/>
          <a:p>
            <a:pPr algn="ctr"/>
            <a:r>
              <a:rPr lang="en-US" b="1" dirty="0"/>
              <a:t>Finish</a:t>
            </a:r>
          </a:p>
        </p:txBody>
      </p:sp>
      <p:sp>
        <p:nvSpPr>
          <p:cNvPr id="12" name="TextBox 11">
            <a:extLst>
              <a:ext uri="{FF2B5EF4-FFF2-40B4-BE49-F238E27FC236}">
                <a16:creationId xmlns:a16="http://schemas.microsoft.com/office/drawing/2014/main" id="{B927CA6D-49AD-4ACF-9C5A-6717AD5902F8}"/>
              </a:ext>
            </a:extLst>
          </p:cNvPr>
          <p:cNvSpPr txBox="1"/>
          <p:nvPr/>
        </p:nvSpPr>
        <p:spPr>
          <a:xfrm>
            <a:off x="468086" y="2405744"/>
            <a:ext cx="3897085" cy="1631216"/>
          </a:xfrm>
          <a:prstGeom prst="rect">
            <a:avLst/>
          </a:prstGeom>
          <a:noFill/>
        </p:spPr>
        <p:txBody>
          <a:bodyPr wrap="square" rtlCol="0">
            <a:spAutoFit/>
          </a:bodyPr>
          <a:lstStyle/>
          <a:p>
            <a:pPr marL="342900" indent="-342900">
              <a:buFont typeface="+mj-lt"/>
              <a:buAutoNum type="arabicPeriod"/>
            </a:pPr>
            <a:r>
              <a:rPr lang="en-US" sz="2000" b="1" dirty="0"/>
              <a:t>You decide and change the variables of the robot structure</a:t>
            </a:r>
          </a:p>
          <a:p>
            <a:pPr marL="342900" indent="-342900">
              <a:buFont typeface="+mj-lt"/>
              <a:buAutoNum type="arabicPeriod"/>
            </a:pPr>
            <a:r>
              <a:rPr lang="en-US" sz="2000" b="1" dirty="0"/>
              <a:t>Predict what will happen</a:t>
            </a:r>
          </a:p>
          <a:p>
            <a:pPr marL="342900" indent="-342900">
              <a:buFont typeface="+mj-lt"/>
              <a:buAutoNum type="arabicPeriod"/>
            </a:pPr>
            <a:r>
              <a:rPr lang="en-US" sz="2000" b="1" dirty="0"/>
              <a:t>Record your results.</a:t>
            </a:r>
          </a:p>
          <a:p>
            <a:endParaRPr lang="en-US" sz="2000" b="1" dirty="0"/>
          </a:p>
        </p:txBody>
      </p:sp>
      <p:pic>
        <p:nvPicPr>
          <p:cNvPr id="5" name="Picture 4" descr="Shape, circle&#10;&#10;Description automatically generated">
            <a:extLst>
              <a:ext uri="{FF2B5EF4-FFF2-40B4-BE49-F238E27FC236}">
                <a16:creationId xmlns:a16="http://schemas.microsoft.com/office/drawing/2014/main" id="{0232A7D8-B8DE-4509-B20F-99421332FC10}"/>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8849306" y="2855384"/>
            <a:ext cx="3403086" cy="3102601"/>
          </a:xfrm>
          <a:prstGeom prst="rect">
            <a:avLst/>
          </a:prstGeom>
        </p:spPr>
      </p:pic>
    </p:spTree>
    <p:extLst>
      <p:ext uri="{BB962C8B-B14F-4D97-AF65-F5344CB8AC3E}">
        <p14:creationId xmlns:p14="http://schemas.microsoft.com/office/powerpoint/2010/main" val="1829276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71ACD-304A-446E-8E65-9EF2325C8294}"/>
              </a:ext>
            </a:extLst>
          </p:cNvPr>
          <p:cNvSpPr>
            <a:spLocks noGrp="1"/>
          </p:cNvSpPr>
          <p:nvPr>
            <p:ph type="title"/>
          </p:nvPr>
        </p:nvSpPr>
        <p:spPr/>
        <p:txBody>
          <a:bodyPr/>
          <a:lstStyle/>
          <a:p>
            <a:r>
              <a:rPr lang="en-US" dirty="0"/>
              <a:t>NEXT TIME</a:t>
            </a:r>
          </a:p>
        </p:txBody>
      </p:sp>
      <p:sp>
        <p:nvSpPr>
          <p:cNvPr id="3" name="Content Placeholder 2">
            <a:extLst>
              <a:ext uri="{FF2B5EF4-FFF2-40B4-BE49-F238E27FC236}">
                <a16:creationId xmlns:a16="http://schemas.microsoft.com/office/drawing/2014/main" id="{92CC1B99-23F7-40B6-B75D-001DDC316A00}"/>
              </a:ext>
            </a:extLst>
          </p:cNvPr>
          <p:cNvSpPr>
            <a:spLocks noGrp="1"/>
          </p:cNvSpPr>
          <p:nvPr>
            <p:ph idx="1"/>
          </p:nvPr>
        </p:nvSpPr>
        <p:spPr>
          <a:xfrm>
            <a:off x="1097280" y="2108201"/>
            <a:ext cx="10637520" cy="3760891"/>
          </a:xfrm>
        </p:spPr>
        <p:txBody>
          <a:bodyPr>
            <a:normAutofit/>
          </a:bodyPr>
          <a:lstStyle/>
          <a:p>
            <a:pPr lvl="1" indent="-420624">
              <a:buFont typeface="Wingdings" panose="05000000000000000000" pitchFamily="2" charset="2"/>
              <a:buChar char="q"/>
            </a:pPr>
            <a:r>
              <a:rPr lang="en-US" sz="3200" b="1" dirty="0">
                <a:solidFill>
                  <a:srgbClr val="C00000"/>
                </a:solidFill>
                <a:latin typeface="Arial Nova" panose="020B0504020202020204" pitchFamily="34" charset="0"/>
              </a:rPr>
              <a:t> Create a presentation (1-2 minutes) about your robot</a:t>
            </a:r>
          </a:p>
          <a:p>
            <a:pPr lvl="2">
              <a:buFont typeface="Wingdings" panose="05000000000000000000" pitchFamily="2" charset="2"/>
              <a:buChar char="q"/>
            </a:pPr>
            <a:r>
              <a:rPr lang="en-US" sz="2400" b="1" dirty="0">
                <a:solidFill>
                  <a:srgbClr val="C00000"/>
                </a:solidFill>
                <a:latin typeface="Arial Nova" panose="020B0504020202020204" pitchFamily="34" charset="0"/>
              </a:rPr>
              <a:t> The concepts you learned about</a:t>
            </a:r>
          </a:p>
          <a:p>
            <a:pPr lvl="2">
              <a:buFont typeface="Wingdings" panose="05000000000000000000" pitchFamily="2" charset="2"/>
              <a:buChar char="q"/>
            </a:pPr>
            <a:r>
              <a:rPr lang="en-US" sz="2400" b="1" dirty="0">
                <a:solidFill>
                  <a:srgbClr val="C00000"/>
                </a:solidFill>
                <a:latin typeface="Arial Nova" panose="020B0504020202020204" pitchFamily="34" charset="0"/>
              </a:rPr>
              <a:t> What you learned about creating a robot</a:t>
            </a:r>
          </a:p>
          <a:p>
            <a:pPr lvl="2">
              <a:buFont typeface="Wingdings" panose="05000000000000000000" pitchFamily="2" charset="2"/>
              <a:buChar char="q"/>
            </a:pPr>
            <a:r>
              <a:rPr lang="en-US" sz="2400" b="1" dirty="0">
                <a:solidFill>
                  <a:srgbClr val="C00000"/>
                </a:solidFill>
                <a:latin typeface="Arial Nova" panose="020B0504020202020204" pitchFamily="34" charset="0"/>
              </a:rPr>
              <a:t> Make it creative and fun! </a:t>
            </a:r>
          </a:p>
          <a:p>
            <a:pPr lvl="2">
              <a:buFont typeface="Wingdings" panose="05000000000000000000" pitchFamily="2" charset="2"/>
              <a:buChar char="q"/>
            </a:pPr>
            <a:r>
              <a:rPr lang="en-US" sz="2400" b="1" dirty="0">
                <a:solidFill>
                  <a:srgbClr val="C00000"/>
                </a:solidFill>
                <a:latin typeface="Arial Nova" panose="020B0504020202020204" pitchFamily="34" charset="0"/>
              </a:rPr>
              <a:t> Be ready to present to the class next week</a:t>
            </a:r>
          </a:p>
        </p:txBody>
      </p:sp>
    </p:spTree>
    <p:extLst>
      <p:ext uri="{BB962C8B-B14F-4D97-AF65-F5344CB8AC3E}">
        <p14:creationId xmlns:p14="http://schemas.microsoft.com/office/powerpoint/2010/main" val="1914375827"/>
      </p:ext>
    </p:extLst>
  </p:cSld>
  <p:clrMapOvr>
    <a:masterClrMapping/>
  </p:clrMapOvr>
</p:sld>
</file>

<file path=ppt/theme/theme1.xml><?xml version="1.0" encoding="utf-8"?>
<a:theme xmlns:a="http://schemas.openxmlformats.org/drawingml/2006/main" name="RetrospectVTI">
  <a:themeElements>
    <a:clrScheme name="">
      <a:dk1>
        <a:srgbClr val="000000"/>
      </a:dk1>
      <a:lt1>
        <a:srgbClr val="FFFFFF"/>
      </a:lt1>
      <a:dk2>
        <a:srgbClr val="243541"/>
      </a:dk2>
      <a:lt2>
        <a:srgbClr val="E2E5E8"/>
      </a:lt2>
      <a:accent1>
        <a:srgbClr val="E88B33"/>
      </a:accent1>
      <a:accent2>
        <a:srgbClr val="AEA33A"/>
      </a:accent2>
      <a:accent3>
        <a:srgbClr val="8CAB4A"/>
      </a:accent3>
      <a:accent4>
        <a:srgbClr val="57B636"/>
      </a:accent4>
      <a:accent5>
        <a:srgbClr val="2EBA43"/>
      </a:accent5>
      <a:accent6>
        <a:srgbClr val="33B67D"/>
      </a:accent6>
      <a:hlink>
        <a:srgbClr val="5F84A8"/>
      </a:hlink>
      <a:folHlink>
        <a:srgbClr val="7F7F7F"/>
      </a:folHlink>
    </a:clrScheme>
    <a:fontScheme name="Retrospect">
      <a:majorFont>
        <a:latin typeface="Georgia Pro Cond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peak Pro"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0">
    <a:dk1>
      <a:sysClr val="windowText" lastClr="000000"/>
    </a:dk1>
    <a:lt1>
      <a:sysClr val="window" lastClr="FFFFFF"/>
    </a:lt1>
    <a:dk2>
      <a:srgbClr val="545D57"/>
    </a:dk2>
    <a:lt2>
      <a:srgbClr val="EBEBE8"/>
    </a:lt2>
    <a:accent1>
      <a:srgbClr val="579858"/>
    </a:accent1>
    <a:accent2>
      <a:srgbClr val="ED583E"/>
    </a:accent2>
    <a:accent3>
      <a:srgbClr val="D3BA59"/>
    </a:accent3>
    <a:accent4>
      <a:srgbClr val="4C94AC"/>
    </a:accent4>
    <a:accent5>
      <a:srgbClr val="A09E84"/>
    </a:accent5>
    <a:accent6>
      <a:srgbClr val="FC7D4A"/>
    </a:accent6>
    <a:hlink>
      <a:srgbClr val="04A2DA"/>
    </a:hlink>
    <a:folHlink>
      <a:srgbClr val="808080"/>
    </a:folHlink>
  </a:clrScheme>
</a:themeOverride>
</file>

<file path=ppt/theme/themeOverride2.xml><?xml version="1.0" encoding="utf-8"?>
<a:themeOverride xmlns:a="http://schemas.openxmlformats.org/drawingml/2006/main">
  <a:clrScheme name="Custom 40">
    <a:dk1>
      <a:sysClr val="windowText" lastClr="000000"/>
    </a:dk1>
    <a:lt1>
      <a:sysClr val="window" lastClr="FFFFFF"/>
    </a:lt1>
    <a:dk2>
      <a:srgbClr val="545D57"/>
    </a:dk2>
    <a:lt2>
      <a:srgbClr val="EBEBE8"/>
    </a:lt2>
    <a:accent1>
      <a:srgbClr val="579858"/>
    </a:accent1>
    <a:accent2>
      <a:srgbClr val="ED583E"/>
    </a:accent2>
    <a:accent3>
      <a:srgbClr val="D3BA59"/>
    </a:accent3>
    <a:accent4>
      <a:srgbClr val="4C94AC"/>
    </a:accent4>
    <a:accent5>
      <a:srgbClr val="A09E84"/>
    </a:accent5>
    <a:accent6>
      <a:srgbClr val="FC7D4A"/>
    </a:accent6>
    <a:hlink>
      <a:srgbClr val="04A2DA"/>
    </a:hlink>
    <a:folHlink>
      <a:srgbClr val="808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31F006B4-A9E1-4F39-85C8-FB836F919348}">
  <ds:schemaRefs>
    <ds:schemaRef ds:uri="http://schemas.microsoft.com/sharepoint/v3/contenttype/forms"/>
  </ds:schemaRefs>
</ds:datastoreItem>
</file>

<file path=customXml/itemProps2.xml><?xml version="1.0" encoding="utf-8"?>
<ds:datastoreItem xmlns:ds="http://schemas.openxmlformats.org/officeDocument/2006/customXml" ds:itemID="{16377351-63A1-4C2E-8C9A-66CDD70F16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F3CD65D-61A5-43C9-A837-6EC73C7DA8AB}">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{EAB1EFF4-2C6F-42F4-A3E9-48D736191E24}tf11437505_win32</Template>
  <TotalTime>117</TotalTime>
  <Words>443</Words>
  <Application>Microsoft Office PowerPoint</Application>
  <PresentationFormat>Widescreen</PresentationFormat>
  <Paragraphs>50</Paragraphs>
  <Slides>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 Nova</vt:lpstr>
      <vt:lpstr>Calibri</vt:lpstr>
      <vt:lpstr>Georgia Pro Cond Light</vt:lpstr>
      <vt:lpstr>Speak Pro</vt:lpstr>
      <vt:lpstr>Wingdings</vt:lpstr>
      <vt:lpstr>RetrospectVTI</vt:lpstr>
      <vt:lpstr>IT Girls Robot Crawler</vt:lpstr>
      <vt:lpstr>Scientific idea’s that drive our robot</vt:lpstr>
      <vt:lpstr>CONCEPTS REINFORCED</vt:lpstr>
      <vt:lpstr>CONCEPTS REINFORCED</vt:lpstr>
      <vt:lpstr>EXPLORING SPEED &amp; TIME</vt:lpstr>
      <vt:lpstr>EXPLORING SPEED &amp; TIME</vt:lpstr>
      <vt:lpstr>EXPLORING SPEED &amp; TIME</vt:lpstr>
      <vt:lpstr>NEXT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Lorem Ipsum</dc:title>
  <dc:creator>Roxanne Seymour</dc:creator>
  <cp:lastModifiedBy>Roxanne Seymour</cp:lastModifiedBy>
  <cp:revision>12</cp:revision>
  <dcterms:created xsi:type="dcterms:W3CDTF">2021-10-17T14:50:42Z</dcterms:created>
  <dcterms:modified xsi:type="dcterms:W3CDTF">2021-11-28T15:02:24Z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